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5" r:id="rId2"/>
    <p:sldId id="277" r:id="rId3"/>
    <p:sldId id="299" r:id="rId4"/>
    <p:sldId id="343" r:id="rId5"/>
    <p:sldId id="257" r:id="rId6"/>
    <p:sldId id="344" r:id="rId7"/>
    <p:sldId id="352" r:id="rId8"/>
    <p:sldId id="259" r:id="rId9"/>
    <p:sldId id="330" r:id="rId10"/>
    <p:sldId id="260" r:id="rId11"/>
    <p:sldId id="261" r:id="rId12"/>
    <p:sldId id="262" r:id="rId13"/>
    <p:sldId id="340" r:id="rId14"/>
    <p:sldId id="356" r:id="rId15"/>
    <p:sldId id="264" r:id="rId16"/>
    <p:sldId id="339" r:id="rId17"/>
    <p:sldId id="349" r:id="rId18"/>
    <p:sldId id="360" r:id="rId19"/>
    <p:sldId id="346" r:id="rId20"/>
    <p:sldId id="358" r:id="rId21"/>
    <p:sldId id="359" r:id="rId22"/>
    <p:sldId id="355" r:id="rId23"/>
    <p:sldId id="268" r:id="rId24"/>
    <p:sldId id="269" r:id="rId25"/>
    <p:sldId id="270" r:id="rId26"/>
    <p:sldId id="353" r:id="rId27"/>
    <p:sldId id="272" r:id="rId28"/>
    <p:sldId id="284" r:id="rId29"/>
    <p:sldId id="274" r:id="rId30"/>
    <p:sldId id="354" r:id="rId31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B MARIA ESTELLA" initials="EM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9822" autoAdjust="0"/>
  </p:normalViewPr>
  <p:slideViewPr>
    <p:cSldViewPr snapToGrid="0">
      <p:cViewPr varScale="1">
        <p:scale>
          <a:sx n="116" d="100"/>
          <a:sy n="116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 DE SATISFAÇÃO FORMATURA M2</a:t>
            </a:r>
          </a:p>
        </c:rich>
      </c:tx>
      <c:layout>
        <c:manualLayout>
          <c:xMode val="edge"/>
          <c:yMode val="edge"/>
          <c:x val="0.14617771851991204"/>
          <c:y val="4.7619047619047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3785924185123996E-2"/>
          <c:y val="0.16708333333333336"/>
          <c:w val="0.94185662976969686"/>
          <c:h val="0.670031350247885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'Evento Festa da Formatura'!$A$3:$A$6</c:f>
              <c:strCache>
                <c:ptCount val="4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numero de participantes</c:v>
                </c:pt>
              </c:strCache>
            </c:strRef>
          </c:cat>
          <c:val>
            <c:numRef>
              <c:f>'Evento Festa da Formatura'!$B$3:$B$6</c:f>
              <c:numCache>
                <c:formatCode>General</c:formatCode>
                <c:ptCount val="4"/>
                <c:pt idx="0">
                  <c:v>199</c:v>
                </c:pt>
                <c:pt idx="1">
                  <c:v>20</c:v>
                </c:pt>
                <c:pt idx="2">
                  <c:v>5</c:v>
                </c:pt>
                <c:pt idx="3">
                  <c:v>224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5533992"/>
        <c:axId val="204223040"/>
      </c:barChart>
      <c:catAx>
        <c:axId val="13553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223040"/>
        <c:crosses val="autoZero"/>
        <c:auto val="1"/>
        <c:lblAlgn val="ctr"/>
        <c:lblOffset val="100"/>
        <c:noMultiLvlLbl val="0"/>
      </c:catAx>
      <c:valAx>
        <c:axId val="20422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533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2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2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B882237-ECD1-4A9E-BB92-5DD46EC8ECE2}" type="datetimeFigureOut">
              <a:rPr lang="pt-BR" smtClean="0"/>
              <a:t>22/12/2022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20"/>
            <a:ext cx="5510530" cy="3945742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8086"/>
            <a:ext cx="2984871" cy="5022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8086"/>
            <a:ext cx="2984871" cy="5022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BFA03DB2-2D72-4955-94DE-D5C87CC4A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36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3DB2-2D72-4955-94DE-D5C87CC4AFA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13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3DB2-2D72-4955-94DE-D5C87CC4AFA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13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13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91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04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40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35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78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58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97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95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37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31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4A8A-0D2E-4DB2-B7C5-5CD985C642B7}" type="datetimeFigureOut">
              <a:rPr lang="pt-BR" smtClean="0"/>
              <a:pPr/>
              <a:t>22/12/2022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5CDA-0D8C-46B5-AC0D-A7580221A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0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6" name="Retângulo 5"/>
          <p:cNvSpPr/>
          <p:nvPr/>
        </p:nvSpPr>
        <p:spPr>
          <a:xfrm>
            <a:off x="2982097" y="2795474"/>
            <a:ext cx="6096000" cy="8497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 CIRCUNSTANCIADO </a:t>
            </a:r>
            <a:br>
              <a:rPr lang="pt-BR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Referência ao mês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DEZEMBRO </a:t>
            </a:r>
            <a:r>
              <a:rPr lang="pt-B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2022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95800" y="1108203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28" y="344690"/>
            <a:ext cx="1268626" cy="6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9" name="Retângulo 8"/>
          <p:cNvSpPr/>
          <p:nvPr/>
        </p:nvSpPr>
        <p:spPr>
          <a:xfrm>
            <a:off x="492614" y="1028372"/>
            <a:ext cx="6359236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II: Promoção da Aprendizagem</a:t>
            </a:r>
          </a:p>
          <a:p>
            <a:pPr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Realizar planejamento e registro da prática pedagógica.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27005"/>
              </p:ext>
            </p:extLst>
          </p:nvPr>
        </p:nvGraphicFramePr>
        <p:xfrm>
          <a:off x="507077" y="1880591"/>
          <a:ext cx="10817291" cy="52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40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3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Registro diário das atividades da turma.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 Realização de devolutivas semanais aos professores.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18576" y="2463939"/>
            <a:ext cx="11220796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2.1.1 as atividades realizadas com cada turma são registradas em semanários, realizados pelas monitoras. As professoras de M1 e M2 registram as atividades que são realizadas com suas turmas nos Planos de Aula Semanais.</a:t>
            </a:r>
          </a:p>
          <a:p>
            <a:pPr algn="just"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Estes são entregues à coordenação e as devolutivas são feitas de forma semanal nas Horas Atividade Presenciais e reuniões de formação.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16" y="3223107"/>
            <a:ext cx="2096015" cy="27946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74" y="3208665"/>
            <a:ext cx="2106847" cy="28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628072" y="1181531"/>
            <a:ext cx="6096000" cy="10361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II: Promoção da Aprendizagem</a:t>
            </a:r>
          </a:p>
          <a:p>
            <a:pPr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Acompanhar o desenvolvimento das crianças por meio de relatórios de aprendizagem.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55954"/>
              </p:ext>
            </p:extLst>
          </p:nvPr>
        </p:nvGraphicFramePr>
        <p:xfrm>
          <a:off x="670591" y="2070199"/>
          <a:ext cx="10794947" cy="50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12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Elaboração de relatórios individuais dos alunos.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 Elaboração de dois relatórios de cada aluno: junho e dezembro.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28072" y="2705256"/>
            <a:ext cx="10879987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3.1.1 realizaremos a cada CAP, bimestralmente, a avaliação e acompanhamento do desenvolvimento dos alunos.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5353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8" name="Retângulo 7"/>
          <p:cNvSpPr/>
          <p:nvPr/>
        </p:nvSpPr>
        <p:spPr>
          <a:xfrm>
            <a:off x="683491" y="881129"/>
            <a:ext cx="10714182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III: Garantia da Infância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Planejar situações orientadas para que as crianças se expressem por meio de diferentes linguagens plásticas, simbólicas, musicais e corporais.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88921"/>
              </p:ext>
            </p:extLst>
          </p:nvPr>
        </p:nvGraphicFramePr>
        <p:xfrm>
          <a:off x="697158" y="1979744"/>
          <a:ext cx="10933668" cy="132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7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08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Rotina semanal: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 planejadas nos diferentes espaços naturais, culturais e de lazer da sua localidade.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Brincadeiras de faz de conta.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Produções artísticas: pinturas, desenhos, esculturas, com materiais diversos e adequados à faixa etária.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Brincadeiras que explorem gestos, canções, recitações de poemas, parlendas, entre outras.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Brincadeiras que explorem o movimento e o desenvolvimento sensorial.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Mínimo de 50% do tempo da rotina dedicada a atividades orientadas.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683490" y="3361038"/>
            <a:ext cx="1094009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1.1.1 anexamos o quadro de rotina que constam a frequência das atividades citadas no item 1.1.   As atividades realizadas no mês de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DEZEMBRO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estão ligadas aos projetos, dentre os quais foram realizados: atividades  com músicas, </a:t>
            </a:r>
            <a:r>
              <a:rPr lang="pt-BR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contação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histórias com desenhos e fantoches,  brincadeiras diversas, leituras e estímulos sensoriais diversos.   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610262" y="4260081"/>
            <a:ext cx="2018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de Natal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037702" y="4260080"/>
            <a:ext cx="2199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Trabalhando os numerais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022322" y="4260079"/>
            <a:ext cx="4788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Brincadeira: Caixa iluminada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 rot="10800000" flipV="1">
            <a:off x="8501449" y="4260062"/>
            <a:ext cx="3459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Confecção do cartão de Natal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1" y="4521690"/>
            <a:ext cx="1695965" cy="16937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95" y="4530628"/>
            <a:ext cx="1402044" cy="11814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24" y="4521688"/>
            <a:ext cx="2314832" cy="16937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4" y="4521687"/>
            <a:ext cx="2148232" cy="16937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8" y="4992109"/>
            <a:ext cx="1631092" cy="12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21" name="Subtítulo 2"/>
          <p:cNvSpPr txBox="1">
            <a:spLocks/>
          </p:cNvSpPr>
          <p:nvPr/>
        </p:nvSpPr>
        <p:spPr>
          <a:xfrm>
            <a:off x="1540475" y="6357642"/>
            <a:ext cx="9144000" cy="642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 smtClean="0"/>
          </a:p>
          <a:p>
            <a:endParaRPr lang="pt-BR" sz="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17" y="1102685"/>
            <a:ext cx="320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Brincadeira: Túnel de bolinhas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520778" y="1139956"/>
            <a:ext cx="4110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Pintura e colagem livre no papel Kraft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53788" y="1177228"/>
            <a:ext cx="2717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Montagem de quebra cabeça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71006" y="1177228"/>
            <a:ext cx="3064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Brincadeira: Seu mestre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mandou diferente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1054442" y="3517557"/>
            <a:ext cx="3970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Roda de bom dia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13188" y="3517557"/>
            <a:ext cx="5107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Piquenique de frutas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723870" y="3517557"/>
            <a:ext cx="2273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Vôlei de bexigas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1" y="1485003"/>
            <a:ext cx="2336508" cy="175238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26" y="1454227"/>
            <a:ext cx="2377536" cy="17831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38" y="1454227"/>
            <a:ext cx="2380736" cy="17855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50" y="1485003"/>
            <a:ext cx="2336501" cy="175237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5" y="3800787"/>
            <a:ext cx="2675614" cy="200671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799525"/>
            <a:ext cx="2677298" cy="20079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26" y="3777548"/>
            <a:ext cx="1976997" cy="14827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29" y="4151062"/>
            <a:ext cx="2466765" cy="18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68552" y="770624"/>
            <a:ext cx="790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Datas comemorativas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1540475" y="6357642"/>
            <a:ext cx="9144000" cy="642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 smtClean="0"/>
          </a:p>
          <a:p>
            <a:endParaRPr lang="pt-BR" sz="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68552" y="1191935"/>
            <a:ext cx="2373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Natal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603115" y="1977210"/>
            <a:ext cx="1689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Momento cívico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5" t="19459" b="29730"/>
          <a:stretch/>
        </p:blipFill>
        <p:spPr>
          <a:xfrm>
            <a:off x="6903306" y="2278418"/>
            <a:ext cx="2875008" cy="242740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1740102"/>
            <a:ext cx="2388973" cy="19152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8" y="3752309"/>
            <a:ext cx="2388973" cy="19070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7207" r="4675"/>
          <a:stretch/>
        </p:blipFill>
        <p:spPr>
          <a:xfrm>
            <a:off x="2965622" y="3752309"/>
            <a:ext cx="2553728" cy="19070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3" y="1740101"/>
            <a:ext cx="2553728" cy="19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535959" y="1073146"/>
            <a:ext cx="6096000" cy="1087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III: Garantia da Infância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Planejar situações que visem ao desenvolvimento das linguagens escrita, oral e leitura.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02314"/>
              </p:ext>
            </p:extLst>
          </p:nvPr>
        </p:nvGraphicFramePr>
        <p:xfrm>
          <a:off x="549405" y="1948579"/>
          <a:ext cx="11126137" cy="94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3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2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1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Rotina semanal: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 diárias de leitura e </a:t>
                      </a:r>
                      <a:r>
                        <a:rPr lang="pt-BR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contação</a:t>
                      </a: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histórias, de diversos gêneros literários, para e pelas crianças.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 significativas de produção de texto para que as crianças participem mesmo sem saber escrever.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 Mínimo de 50% do tempo da rotina dedicada a atividades orientadas.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509254" y="2969078"/>
            <a:ext cx="1120644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2.1.1. no mês de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DEZEMBRO 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foram realizadas atividades ligadas ao Projeto Nas asas da imaginação, como: </a:t>
            </a:r>
            <a:r>
              <a:rPr lang="pt-BR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contação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diária de histórias, utilizando livros de diversos gêneros literários 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encenações teatrais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1427" y="3617988"/>
            <a:ext cx="329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História : O nascimento de Jesus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56741" y="3608173"/>
            <a:ext cx="306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História: Estrelinha de Natal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44282" y="3608173"/>
            <a:ext cx="2734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História: A casa que vira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747235" y="3608173"/>
            <a:ext cx="311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História cantada: Eu tenho uma casinha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1" y="3936250"/>
            <a:ext cx="2399459" cy="17995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76" y="3936250"/>
            <a:ext cx="2399459" cy="17995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27" y="3921427"/>
            <a:ext cx="2401782" cy="180133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25" y="3921083"/>
            <a:ext cx="2397541" cy="17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591126" y="957262"/>
            <a:ext cx="8811491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IV: Formação em Serviço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Planejar os momentos semanais de trabalho pedagógico entre os pares.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61620"/>
              </p:ext>
            </p:extLst>
          </p:nvPr>
        </p:nvGraphicFramePr>
        <p:xfrm>
          <a:off x="688176" y="1847634"/>
          <a:ext cx="10752975" cy="50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8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4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ensino focado na necessidade formativa da equipe docente.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Realização de 85% dos encontros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91126" y="2365734"/>
            <a:ext cx="10850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1.1.1 realizaremos atendimento semanal com as professoras de Maternal 1 e 2 com o objetivo de identificar as necessidades e avaliar o desenvolvimento do corpo docente e educandos. A formação continuada da equipe se dá, conforme descrito no calendário, mensalmente. No mês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DEZEMBRO foi 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realizada a reunião de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formação – Encerramento do ano,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a Coordenadora Pedagógica Guida Furtado.</a:t>
            </a:r>
            <a:endParaRPr lang="pt-BR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22" y="3674075"/>
            <a:ext cx="2982097" cy="22365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54" y="3674075"/>
            <a:ext cx="2982097" cy="22365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86" y="3674074"/>
            <a:ext cx="2982098" cy="22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11656" y="521734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01" y="30110"/>
            <a:ext cx="478847" cy="4176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027916" y="752566"/>
            <a:ext cx="165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Projeto Viva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1655804" y="6322539"/>
            <a:ext cx="9144000" cy="64255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Guarin João Badin, 36 – Jardim Morada do Sol – (19)3816-1637</a:t>
            </a:r>
          </a:p>
          <a:p>
            <a:pPr algn="ctr"/>
            <a:r>
              <a:rPr lang="pt-B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Estella Amstalden: (19) 3935 7879. / Unidade Creche Prof. Nízio Vieira: (19) 3935-8414 / Unidade Creche Profa. Francisca do Amaral: (19) 3835-4366 / Unidade Creche Profa. Marina Maschietto Magnusson: (19) 3936-1048</a:t>
            </a:r>
          </a:p>
          <a:p>
            <a:pPr algn="ctr"/>
            <a:r>
              <a:rPr lang="pt-B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smtClean="0"/>
          </a:p>
          <a:p>
            <a:pPr algn="ctr"/>
            <a:endParaRPr lang="pt-BR" sz="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55804" y="1275786"/>
            <a:ext cx="375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Ginástica laboral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46356" y="1276865"/>
            <a:ext cx="3138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Café com a diretoria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180172" y="955590"/>
            <a:ext cx="401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Quadro da gentileza</a:t>
            </a: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Campanha da Solidariedade-Alimentos arrecadados e doados para família carente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1" y="3827857"/>
            <a:ext cx="2722767" cy="251943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1" y="1552785"/>
            <a:ext cx="2714334" cy="21189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81" y="1525972"/>
            <a:ext cx="2883243" cy="21457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82" y="3827857"/>
            <a:ext cx="2883243" cy="24455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8" b="17717"/>
          <a:stretch/>
        </p:blipFill>
        <p:spPr>
          <a:xfrm>
            <a:off x="8736450" y="1586964"/>
            <a:ext cx="2730620" cy="25400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50" y="4203588"/>
            <a:ext cx="2730620" cy="21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2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11656" y="521734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01" y="30110"/>
            <a:ext cx="478847" cy="4176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830596" y="752566"/>
            <a:ext cx="545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Confraternização e Revelação do amigo secreto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1655804" y="6322539"/>
            <a:ext cx="9144000" cy="64255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Guarin João Badin, 36 – Jardim Morada do Sol – (19)3816-1637</a:t>
            </a:r>
          </a:p>
          <a:p>
            <a:pPr algn="ctr"/>
            <a:r>
              <a:rPr lang="pt-B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Estella Amstalden: (19) 3935 7879. / Unidade Creche Prof. Nízio Vieira: (19) 3935-8414 / Unidade Creche Profa. Francisca do Amaral: (19) 3835-4366 / Unidade Creche Profa. Marina Maschietto Magnusson: (19) 3936-1048</a:t>
            </a:r>
          </a:p>
          <a:p>
            <a:pPr algn="ctr"/>
            <a:r>
              <a:rPr lang="pt-B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smtClean="0"/>
          </a:p>
          <a:p>
            <a:pPr algn="ctr"/>
            <a:endParaRPr lang="pt-BR" sz="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5" y="1326292"/>
            <a:ext cx="2246184" cy="168463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17" y="1326292"/>
            <a:ext cx="2246184" cy="16846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09" y="1326292"/>
            <a:ext cx="2246184" cy="168463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32" y="1326292"/>
            <a:ext cx="2248812" cy="168660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2" y="3542270"/>
            <a:ext cx="2279135" cy="170935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76" y="3542270"/>
            <a:ext cx="2279134" cy="170935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47" y="3542270"/>
            <a:ext cx="2279135" cy="170935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1" y="3542721"/>
            <a:ext cx="2278534" cy="17089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54" y="3542270"/>
            <a:ext cx="2278534" cy="17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11656" y="521734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01" y="30110"/>
            <a:ext cx="478847" cy="417609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1655804" y="6322539"/>
            <a:ext cx="9144000" cy="64255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pPr algn="ctr"/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pPr algn="ctr"/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 smtClean="0"/>
          </a:p>
          <a:p>
            <a:pPr algn="ctr"/>
            <a:endParaRPr lang="pt-BR" sz="800" dirty="0"/>
          </a:p>
        </p:txBody>
      </p:sp>
      <p:sp>
        <p:nvSpPr>
          <p:cNvPr id="8" name="Retângulo 7"/>
          <p:cNvSpPr/>
          <p:nvPr/>
        </p:nvSpPr>
        <p:spPr>
          <a:xfrm>
            <a:off x="544946" y="913717"/>
            <a:ext cx="6096000" cy="8903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V: Cooperação e troca com as famílias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Realizar reuniões com as famílias no decorrer do ano letivo.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179"/>
              </p:ext>
            </p:extLst>
          </p:nvPr>
        </p:nvGraphicFramePr>
        <p:xfrm>
          <a:off x="538968" y="1882580"/>
          <a:ext cx="11248644" cy="50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9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9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Reuniões com temas voltados para a educação de filhos e /ou assuntos de cunho pedagógico.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Mínimo de uma reunião bimestral com as famílias.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420255" y="2660436"/>
            <a:ext cx="11376410" cy="76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1.1.1  a  reunião de Pais e Mestre serão realizadas conforme calendário escolar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MÊS DE DEZEMBRO:</a:t>
            </a:r>
          </a:p>
          <a:p>
            <a:pPr algn="just"/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FORAM REALIZADAS 30 ANAMNESES INDIVIDUAIS  AOS NOVOS ALUNOS E APRESENTAÇÃO DO ESPAÇO DA CRECHE AOS PAIS.</a:t>
            </a:r>
          </a:p>
        </p:txBody>
      </p:sp>
    </p:spTree>
    <p:extLst>
      <p:ext uri="{BB962C8B-B14F-4D97-AF65-F5344CB8AC3E}">
        <p14:creationId xmlns:p14="http://schemas.microsoft.com/office/powerpoint/2010/main" val="247867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2829098" y="2819037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CRECHE PROFESSOR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NIZIO VIEIRA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11656" y="521734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01" y="30110"/>
            <a:ext cx="478847" cy="4176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481384" y="752566"/>
            <a:ext cx="7043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FORMATURA DO MATERNAL 2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1655804" y="6322539"/>
            <a:ext cx="9144000" cy="64255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Guarin João Badin, 36 – Jardim Morada do Sol – (19)3816-1637</a:t>
            </a:r>
          </a:p>
          <a:p>
            <a:pPr algn="ctr"/>
            <a:r>
              <a:rPr lang="pt-B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Estella Amstalden: (19) 3935 7879. / Unidade Creche Prof. Nízio Vieira: (19) 3935-8414 / Unidade Creche Profa. Francisca do Amaral: (19) 3835-4366 / Unidade Creche Profa. Marina Maschietto Magnusson: (19) 3936-1048</a:t>
            </a:r>
          </a:p>
          <a:p>
            <a:pPr algn="ctr"/>
            <a:r>
              <a:rPr lang="pt-B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smtClean="0"/>
          </a:p>
          <a:p>
            <a:pPr algn="ctr"/>
            <a:endParaRPr lang="pt-BR" sz="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8" y="3691443"/>
            <a:ext cx="2537255" cy="19029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4" y="1480717"/>
            <a:ext cx="2537254" cy="19029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1480721"/>
            <a:ext cx="2537254" cy="190294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9" y="1480717"/>
            <a:ext cx="2537255" cy="190294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5"/>
          <a:stretch/>
        </p:blipFill>
        <p:spPr>
          <a:xfrm>
            <a:off x="362465" y="3709085"/>
            <a:ext cx="2537254" cy="190294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38" y="1480717"/>
            <a:ext cx="2560776" cy="192058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4" y="3691442"/>
            <a:ext cx="2560778" cy="192058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39" y="3690550"/>
            <a:ext cx="2561968" cy="19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24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11656" y="521734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01" y="30110"/>
            <a:ext cx="478847" cy="417609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1655804" y="6322539"/>
            <a:ext cx="9144000" cy="64255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Guarin João Badin, 36 – Jardim Morada do Sol – (19)3816-1637</a:t>
            </a:r>
          </a:p>
          <a:p>
            <a:pPr algn="ctr"/>
            <a:r>
              <a:rPr lang="pt-B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Estella Amstalden: (19) 3935 7879. / Unidade Creche Prof. Nízio Vieira: (19) 3935-8414 / Unidade Creche Profa. Francisca do Amaral: (19) 3835-4366 / Unidade Creche Profa. Marina Maschietto Magnusson: (19) 3936-1048</a:t>
            </a:r>
          </a:p>
          <a:p>
            <a:pPr algn="ctr"/>
            <a:r>
              <a:rPr lang="pt-B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smtClean="0"/>
          </a:p>
          <a:p>
            <a:pPr algn="ctr"/>
            <a:endParaRPr lang="pt-BR" sz="8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377611"/>
              </p:ext>
            </p:extLst>
          </p:nvPr>
        </p:nvGraphicFramePr>
        <p:xfrm>
          <a:off x="3064476" y="1507524"/>
          <a:ext cx="5434205" cy="32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514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572653" y="1179949"/>
            <a:ext cx="11046691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VI: Garantia do acesso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Realizar o atendimento das crianças de acordo com o Termo de Colaboração com a Secretaria de Educação.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05484"/>
              </p:ext>
            </p:extLst>
          </p:nvPr>
        </p:nvGraphicFramePr>
        <p:xfrm>
          <a:off x="658552" y="2070321"/>
          <a:ext cx="10960792" cy="50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3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 mensal na capacidade máxima.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Atendimento a 100% da proposta de atendimento.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44455"/>
              </p:ext>
            </p:extLst>
          </p:nvPr>
        </p:nvGraphicFramePr>
        <p:xfrm>
          <a:off x="2751512" y="2959326"/>
          <a:ext cx="6359236" cy="3084030"/>
        </p:xfrm>
        <a:graphic>
          <a:graphicData uri="http://schemas.openxmlformats.org/drawingml/2006/table">
            <a:tbl>
              <a:tblPr firstRow="1" firstCol="1" bandRow="1"/>
              <a:tblGrid>
                <a:gridCol w="1629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9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05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0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Salas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Matriculados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Mês de Novembro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Capacidade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Pendente de documentos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B1A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B1B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B2A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B2B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B2C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M1A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M1B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M1C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M2A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M2B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M2C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0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123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583663" y="666735"/>
            <a:ext cx="7758545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VII: Parceria com a Secretaria de Educação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Participar das reuniões de assessoramento e de orientações agendadas pela Secretaria de Educação.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16634"/>
              </p:ext>
            </p:extLst>
          </p:nvPr>
        </p:nvGraphicFramePr>
        <p:xfrm>
          <a:off x="516501" y="1542859"/>
          <a:ext cx="11087331" cy="67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7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8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da Equipe Gestora nas reuniões agendadas.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Participação da Equipe Gestora em 100% das reuniões realizadas e/ou agendadas pela Secretaria de Educação.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09409" y="2209925"/>
            <a:ext cx="11197244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1.1.1 anexamos a tabela abaixo para demonstrar as datas previstas de reuniões agendadas pela SEME, nas quais haverá a participação da Equipe Gestora.  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79881" y="551319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98" y="76002"/>
            <a:ext cx="478847" cy="417609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42065"/>
              </p:ext>
            </p:extLst>
          </p:nvPr>
        </p:nvGraphicFramePr>
        <p:xfrm>
          <a:off x="518984" y="2794361"/>
          <a:ext cx="11087669" cy="4063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4058"/>
                <a:gridCol w="3252505"/>
                <a:gridCol w="1685472"/>
                <a:gridCol w="3865634"/>
              </a:tblGrid>
              <a:tr h="281726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pt-BR" sz="800" u="none" strike="noStrike" dirty="0">
                          <a:effectLst/>
                        </a:rPr>
                        <a:t>PREFEITURA MUNICIPAL DE INDAIATUBA</a:t>
                      </a:r>
                      <a:br>
                        <a:rPr lang="pt-BR" sz="800" u="none" strike="noStrike" dirty="0">
                          <a:effectLst/>
                        </a:rPr>
                      </a:br>
                      <a:r>
                        <a:rPr lang="pt-BR" sz="800" u="none" strike="noStrike" dirty="0">
                          <a:effectLst/>
                        </a:rPr>
                        <a:t>SECRETARIA MUNICIPAL DE </a:t>
                      </a:r>
                      <a:r>
                        <a:rPr lang="pt-BR" sz="800" u="none" strike="noStrike" dirty="0" smtClean="0">
                          <a:effectLst/>
                        </a:rPr>
                        <a:t>EDUCAÇÃO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653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pt-BR" sz="800" b="1" u="none" strike="noStrike" dirty="0">
                          <a:effectLst/>
                        </a:rPr>
                        <a:t>CRONOGRAMA DE REUNIÕES PARA CRECHES PARCEIRAS -2022</a:t>
                      </a:r>
                      <a:br>
                        <a:rPr lang="pt-BR" sz="800" b="1" u="none" strike="noStrike" dirty="0">
                          <a:effectLst/>
                        </a:rPr>
                      </a:b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9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20" dirty="0">
                          <a:effectLst/>
                        </a:rPr>
                        <a:t>Data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HORÁRIO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Tema Central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2465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JANEIRO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28/jan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8h30 às 12h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Procedimentos administrativos e pedagógicos para o ano letivo de 2022.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Casa de Eventos Casa da Criança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>
                          <a:effectLst/>
                        </a:rPr>
                        <a:t>Retorno presencial X COVID</a:t>
                      </a:r>
                      <a:endParaRPr lang="pt-PT" sz="800" b="0" i="0" u="none" strike="noStrike">
                        <a:solidFill>
                          <a:srgbClr val="21212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Acolhimento e Rotina creche em 2022</a:t>
                      </a:r>
                      <a:endParaRPr lang="pt-BR" sz="800" b="0" i="0" u="none" strike="noStrike">
                        <a:solidFill>
                          <a:srgbClr val="21212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20" dirty="0">
                          <a:effectLst/>
                        </a:rPr>
                        <a:t>2022</a:t>
                      </a:r>
                      <a:endParaRPr lang="pt-PT" sz="800" b="0" i="0" u="none" strike="noStrike" dirty="0">
                        <a:solidFill>
                          <a:srgbClr val="21212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32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FEVEREIRO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24/fev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>
                          <a:effectLst/>
                        </a:rPr>
                        <a:t>8 h às 12h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Rotina na Creche (continuação) Formação de secretaria escolar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2465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Presencial CIAEI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Cadastro de alunos e demanda de creche / Lista Piloto / Diário de classe professores e Controle frequência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MARÇO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24/mar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8 h às 12h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Relatório Circunstanciado mensal e seus objetivos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presencial CIAEI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ABRIL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27/abr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8 h às 12h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Leitura na Creche (OP) Censo Escolar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presencial CIAEI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6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20">
                          <a:effectLst/>
                        </a:rPr>
                        <a:t>MAIO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26/mai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8 h às 12h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Visita aos prédios de creche do município (creches Marina e Maria Aparecida </a:t>
                      </a:r>
                      <a:r>
                        <a:rPr lang="pt-BR" sz="800" u="none" strike="noStrike" dirty="0" err="1">
                          <a:effectLst/>
                        </a:rPr>
                        <a:t>Misurini</a:t>
                      </a:r>
                      <a:r>
                        <a:rPr lang="pt-BR" sz="800" u="none" strike="noStrike" dirty="0">
                          <a:effectLst/>
                        </a:rPr>
                        <a:t>)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presencial CIAEI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Censo Escolar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JUNHO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29/jun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8 h às 12h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Brinquedos e brincadeiras (OP)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presencial CIAEI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JULHO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27/jul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8h às 12h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Visita aos prédios de creche parceira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presencial CIAEI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AGOSTO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25/ago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>
                          <a:effectLst/>
                        </a:rPr>
                        <a:t>8 h às 12h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spc="-10" dirty="0">
                          <a:effectLst/>
                        </a:rPr>
                        <a:t>Rotina Administrativa Quadro resumo 2023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presencial CIAEI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Demanda 2023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32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SETEMBRO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28/set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8 h às 12h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Espaço, tempo, quantidades, relações e transformações (OP)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presencial CIAEI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OUTUBRO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26/out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>
                          <a:effectLst/>
                        </a:rPr>
                        <a:t>8 h às 12h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Rotina Administrativa Calendário Escolar 2023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 dirty="0">
                          <a:effectLst/>
                        </a:rPr>
                        <a:t>presencial CIAEI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NOVEMBRO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10/nov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8 h às 12h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Consciência Negra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  <a:tr h="12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spc="-10">
                          <a:effectLst/>
                        </a:rPr>
                        <a:t>presencial CIAEI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Relatórios específicos transferência de crianças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413" marR="4413" marT="44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2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501534" y="972827"/>
            <a:ext cx="6096000" cy="590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VII: Parceria com a Secretaria de Educação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Cumprir integralmente o Termo de Colaboração.</a:t>
            </a:r>
            <a:endParaRPr lang="pt-BR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7145"/>
              </p:ext>
            </p:extLst>
          </p:nvPr>
        </p:nvGraphicFramePr>
        <p:xfrm>
          <a:off x="501534" y="1587514"/>
          <a:ext cx="10952598" cy="111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9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59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0448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Cumprimento dos prazos estabelecidos pela Secretaria da Educação.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de Pessoal completo.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 a 100% das solicitações e prazos designados.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     Manter 100% do quadro de pessoal aprovado no plano de trabalho.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501534" y="2806902"/>
            <a:ext cx="1098784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2.1.1 , os prazos de entrega de documentações da Prestação de Contas e solicitações foram cumpridos conforme cronograma de prazos.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870" y="5970750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452581" y="886025"/>
            <a:ext cx="112591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VIII: Avaliação de desenvolvimento dos alunos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Realizar ao final de cada semestre avaliação de desenvolvimento dos alunos, pelo conselho pedagógico.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51"/>
              </p:ext>
            </p:extLst>
          </p:nvPr>
        </p:nvGraphicFramePr>
        <p:xfrm>
          <a:off x="554180" y="1776397"/>
          <a:ext cx="11157528" cy="136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8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9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</a:t>
                      </a: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conselho de avaliação pedagógica.</a:t>
                      </a:r>
                    </a:p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Participação dos pais.</a:t>
                      </a:r>
                    </a:p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Integrar as avaliações de desenvolvimento realizado pelos pais e pelo conselho de avaliação da unidade.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Avaliar o desenvolvimento de todos os alunos matriculados.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1.2.1 Garantir que os pais possam avaliar o desenvolvimento de seus filhos no 1º e no 2º semestre, através de questionário disponibilizado pelo conselho.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1.3.1 Garantir que a integração das avaliações sejam um norte para melhoria das atividades e desenvolvimento integral dos alunos.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52581" y="3294572"/>
            <a:ext cx="11259127" cy="1783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cumprimento a meta 1.1.1, 1.2.1 e 1.3.1 realizaremos o CAP, conforme o calendário escolar, a avaliação e acompanhamento do desenvolvimento dos alunos, registrado em ata e com plano de ação referente as dificuldades relatadas por professoras  e monitoras. </a:t>
            </a:r>
            <a:r>
              <a:rPr lang="pt-BR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cada bimestre será </a:t>
            </a:r>
            <a:r>
              <a:rPr lang="pt-BR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realizado a avaliação individual de cada aluno e </a:t>
            </a:r>
            <a:r>
              <a:rPr lang="pt-BR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mês de Julho e Dezembro, a mesma será apresentada aos pais, para a participação do desenvolvimento do seu filho.</a:t>
            </a:r>
            <a:endParaRPr lang="pt-BR" sz="1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avaliações servirão de norte para o trabalho dos próximos bimestres</a:t>
            </a:r>
            <a:r>
              <a:rPr lang="pt-BR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final do segundo semestre será elaborado relatório descritivo das turmas do Maternal II, conforme a avaliação do conselho pedagógico e encaminhado para a EMEB onde a criança irá frequentar.</a:t>
            </a:r>
            <a:endParaRPr lang="pt-BR" sz="1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369454" y="819965"/>
            <a:ext cx="6096000" cy="8903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IX: Integração das famílias nos eventos e projetos interativos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Promover atividades interativas.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25790"/>
              </p:ext>
            </p:extLst>
          </p:nvPr>
        </p:nvGraphicFramePr>
        <p:xfrm>
          <a:off x="404097" y="1811595"/>
          <a:ext cx="11249594" cy="50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9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9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das famílias.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Garantir que 80% das famílias participem dos projetos interativos.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69454" y="2499686"/>
            <a:ext cx="11311422" cy="98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1.1.1 realizaremos os projetos interativos de acordo com os Projetos Didáticos. Os Projetos Interativos são: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 asas da imaginação/P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asta de Leitura, Semeando e cultivando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amor/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Maleta dos Valores para as turmas de M2;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Brincando com o corpo/Maleta Musical para as turmas de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M1;</a:t>
            </a:r>
            <a:endParaRPr lang="pt-BR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Projetos são oferecidos para todos os alunos matriculados, em formato de rodízio, para que todas as famílias possam participar.  Os Projetos Interativos iniciaram no mês de Fevereiro.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103173" y="5082595"/>
            <a:ext cx="184956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VALORES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48930" y="5082595"/>
            <a:ext cx="188646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LEITURA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718855" y="5072208"/>
            <a:ext cx="22901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BRINCANDO COM 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09193"/>
            <a:ext cx="1684020" cy="126301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55" y="3809193"/>
            <a:ext cx="1684020" cy="126301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10" y="3805263"/>
            <a:ext cx="1699496" cy="12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692728" y="1179949"/>
            <a:ext cx="8100290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IX: Integração das famílias nos eventos e projetos interativos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Promover eventos.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23471"/>
              </p:ext>
            </p:extLst>
          </p:nvPr>
        </p:nvGraphicFramePr>
        <p:xfrm>
          <a:off x="787861" y="2070321"/>
          <a:ext cx="10841762" cy="11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0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0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8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7461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das famílias.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satisfação das famílias ao final de cada evento.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 Garantir 50% de participação das famílias nos eventos.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 Garantir que 80% das avaliações sejam satisfatórias.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92728" y="3240618"/>
            <a:ext cx="10949773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2.1.1 realizaremos os eventos, de acordo com o calendário escolar do ano letivo de 2022.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final de cada evento as famílias avaliarão o evento realizado.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6" name="Retângulo 5"/>
          <p:cNvSpPr/>
          <p:nvPr/>
        </p:nvSpPr>
        <p:spPr>
          <a:xfrm>
            <a:off x="572654" y="1243509"/>
            <a:ext cx="10963564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X: Avaliação Institucional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Aplicar avaliação institucional.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28097"/>
              </p:ext>
            </p:extLst>
          </p:nvPr>
        </p:nvGraphicFramePr>
        <p:xfrm>
          <a:off x="640080" y="2133881"/>
          <a:ext cx="10896138" cy="72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4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a satisfação das famílias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</a:t>
                      </a: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relação ao trabalho realizado pela unidade escolar ao final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2º </a:t>
                      </a: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semestre.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Mínimo de 50% de avaliações aplicadas.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572654" y="3045734"/>
            <a:ext cx="10963564" cy="78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1.1.1, a avaliação de satisfação será aplicado as  famílias  entre os meses de Setembro e Outubro. A avaliação de satisfação aplicada será enviada pela Secretaria de Educação.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resultados das avaliações serão tabulados e servirão para nortear as melhorias de trabalho.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535709" y="1243509"/>
            <a:ext cx="6096000" cy="8903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X: Avaliação de Competências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Aplicar avaliação de competências.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69875"/>
              </p:ext>
            </p:extLst>
          </p:nvPr>
        </p:nvGraphicFramePr>
        <p:xfrm>
          <a:off x="535709" y="2197124"/>
          <a:ext cx="11106792" cy="136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7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as competências.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as necessidades de formação e o desenvolvimento profissional.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Medir o desempenho de cada colaborador.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Garantir a aplicabilidade da avaliação de competências para todos os colaboradores.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1.2.1 Realizar 80% das capacitações planejadas para o ano.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1.3.1 Garantir que 50% dos colaboradores obtenha resultado de 70% da pontuação da avaliação de competências.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46715" y="3856844"/>
            <a:ext cx="11221544" cy="19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1.1.1  será aplicada em reunião de formação do mês de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julho 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auto avaliação  a todos os colaboradores. Paralelamente a  Gestora realizará a avaliação de competências de cada colaborador.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a realização das avaliações, elas serão integradas, tabuladas e comparadas. Os seus resultados servirão de norte para as melhorias do trabalho de formação com a equipe e com relação às capacitações, em cumprimento a meta 1.2.1.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1.3.1 o resultado de cada colaborador é tabulado, e a competência que é identificada como um ponto a desenvolver é passada para o colaborador por meio de um atendimento individual. Cada colaborador será acompanhado de forma que venha a se desenvolver, para dessa forma atingir o mínimo de 70% da pontuação.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8" name="Retângulo 7"/>
          <p:cNvSpPr/>
          <p:nvPr/>
        </p:nvSpPr>
        <p:spPr>
          <a:xfrm>
            <a:off x="453081" y="1208005"/>
            <a:ext cx="6096000" cy="8515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I: Formação Integral das Crianças</a:t>
            </a:r>
          </a:p>
          <a:p>
            <a:pPr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Promover o desenvolvimento da autonomia e identidade.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08457"/>
              </p:ext>
            </p:extLst>
          </p:nvPr>
        </p:nvGraphicFramePr>
        <p:xfrm>
          <a:off x="527221" y="2059520"/>
          <a:ext cx="11231190" cy="105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1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Rotina diária: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Atividades, materiais e espaços organizados ao acesso às crianças.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 que ensinam as crianças a cuidarem de si mesmas e do próprio corpo.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50% da rotina dedicada a atividades de cuidados.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12132" y="3395876"/>
            <a:ext cx="80739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alibri Light" panose="020F0302020204030204" pitchFamily="34" charset="0"/>
              </a:rPr>
              <a:t>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Conhecendo as partes do corpo e aprendendo a nomeá-las através da musicalização;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Estimulando o respeito a si mesmo, suas capacidades e limitações;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Identificando suas preferencias e particularidades aprendendo a respeitar também as do amigo;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Desenvolvendo a autonomia através do cuidado com o próprio corpo;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Desenvolvendo a autonomia, autoconfiança e autoestima, participando das atividades diárias;</a:t>
            </a: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5780" y="3143075"/>
            <a:ext cx="9071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1.1.1, segue descrito  atividades aplicadas aos alunos para desenvolvimento da Autonomia e Identidade.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17980" y="2701308"/>
            <a:ext cx="42242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___________________________________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Guida Furtado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Coordenadora Pedagógica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75806" y="655208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178051"/>
            <a:ext cx="478847" cy="41760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175" y="995559"/>
            <a:ext cx="310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400" dirty="0" smtClean="0"/>
          </a:p>
          <a:p>
            <a:pPr algn="ctr"/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56519" y="1588747"/>
            <a:ext cx="351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Brincadeira: Procurando meu sapato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78378" y="1596606"/>
            <a:ext cx="2982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114270" y="1596606"/>
            <a:ext cx="394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Aprendendo a dividir o brinquedo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45444" y="1588747"/>
            <a:ext cx="300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Identidade: Característica no espelho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31092" y="3900720"/>
            <a:ext cx="424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Aprendendo sobre o Natal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468496" y="3900720"/>
            <a:ext cx="344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Reconhecimento do nome com a chamadinha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57029" y="3908579"/>
            <a:ext cx="1741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Aniversariante do mês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3"/>
          <a:stretch/>
        </p:blipFill>
        <p:spPr>
          <a:xfrm>
            <a:off x="1198009" y="4185578"/>
            <a:ext cx="2702011" cy="185763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185578"/>
            <a:ext cx="2476843" cy="185763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1881465"/>
            <a:ext cx="2461740" cy="175142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1899021"/>
            <a:ext cx="2311820" cy="17338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50" y="1862991"/>
            <a:ext cx="2141839" cy="17698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7" y="4177718"/>
            <a:ext cx="2261145" cy="18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097" y="6157502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10" name="Retângulo 9"/>
          <p:cNvSpPr/>
          <p:nvPr/>
        </p:nvSpPr>
        <p:spPr>
          <a:xfrm>
            <a:off x="487727" y="870625"/>
            <a:ext cx="6096000" cy="8515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I: Formação Integral das Crianças</a:t>
            </a:r>
          </a:p>
          <a:p>
            <a:pPr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Promover o desenvolvimento do movimento.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55201"/>
              </p:ext>
            </p:extLst>
          </p:nvPr>
        </p:nvGraphicFramePr>
        <p:xfrm>
          <a:off x="570711" y="1725733"/>
          <a:ext cx="11205394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5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Rotina diária: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 </a:t>
                      </a: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organizadas de modo a permitir o movimento das crianças, nos diferentes espaços da escola.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 que ensinam as crianças a cuidarem de si mesmas e do próprio corpo.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 No mínimo duas atividades na rotina com alternância de movimento.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558086" y="2966929"/>
            <a:ext cx="10778741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2.1.1 anexamos imagens de atividades de psicomotricidade realizadas durante o mês de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DEZEMBRO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40227" y="3609112"/>
            <a:ext cx="170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/>
          </a:p>
          <a:p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0" y="3347502"/>
            <a:ext cx="3535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Baladinha de Natal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96063" y="3380901"/>
            <a:ext cx="237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Brincadeira: Aviãozinho de papel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74724" y="3380901"/>
            <a:ext cx="3369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 no parque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863914" y="3380901"/>
            <a:ext cx="3188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 livre com bexigas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1" y="3876927"/>
            <a:ext cx="2347784" cy="17608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2" y="3876927"/>
            <a:ext cx="2347784" cy="17608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02" y="3876927"/>
            <a:ext cx="2347784" cy="176083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1" y="3876927"/>
            <a:ext cx="2343487" cy="1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097" y="6157502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40227" y="3809182"/>
            <a:ext cx="170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/>
          </a:p>
          <a:p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20409" y="560969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89" y="143360"/>
            <a:ext cx="478847" cy="41760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0" y="956979"/>
            <a:ext cx="478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Brincadeira: Vôlei de bexigas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50508" y="978578"/>
            <a:ext cx="559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Brincadeira: Paraquedas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703379" y="954736"/>
            <a:ext cx="4384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Alongamento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3" y="1255577"/>
            <a:ext cx="2677298" cy="20079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92" y="1255577"/>
            <a:ext cx="2677299" cy="20079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3" y="1277176"/>
            <a:ext cx="2648500" cy="1986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24" y="3811434"/>
            <a:ext cx="3790451" cy="224941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189838" y="3468130"/>
            <a:ext cx="286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Circuito com obstáculo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7" name="Retângulo 6"/>
          <p:cNvSpPr/>
          <p:nvPr/>
        </p:nvSpPr>
        <p:spPr>
          <a:xfrm>
            <a:off x="446049" y="1045370"/>
            <a:ext cx="6096000" cy="8515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I: Formação Integral das Crianças</a:t>
            </a:r>
          </a:p>
          <a:p>
            <a:pPr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Possibilitar o exercício de escolhas.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35551"/>
              </p:ext>
            </p:extLst>
          </p:nvPr>
        </p:nvGraphicFramePr>
        <p:xfrm>
          <a:off x="446049" y="1896885"/>
          <a:ext cx="11159622" cy="77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6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3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0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Rotina diária: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 organizadas de modo a permitir a escolha de brincadeiras, brinquedos e materiais.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 No mínimo duas atividades permanentes na rotina.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46049" y="2883221"/>
            <a:ext cx="1121673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3.1.1 anexamos imagens de atividades que possibilitaram a escolha das crianças, de brinquedos, brincadeiras, livros, e materiais para atividades.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010400" y="3370790"/>
            <a:ext cx="367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Escolha da fruta preferida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99502" y="3370790"/>
            <a:ext cx="367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Escolha da cor e do material para colagem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04" y="3687946"/>
            <a:ext cx="2570206" cy="19276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92" y="3687946"/>
            <a:ext cx="2570205" cy="19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8965" y="6234812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434897" y="1158119"/>
            <a:ext cx="7730048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DE ATENDIMENTO</a:t>
            </a:r>
          </a:p>
          <a:p>
            <a:pPr>
              <a:spcAft>
                <a:spcPts val="80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II: Promoção da Aprendizagem</a:t>
            </a:r>
          </a:p>
          <a:p>
            <a:pPr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Utilizar a metodologia de trabalho por Projetos Didáticos, sequências de atividades e atividades permanentes.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58655"/>
              </p:ext>
            </p:extLst>
          </p:nvPr>
        </p:nvGraphicFramePr>
        <p:xfrm>
          <a:off x="485885" y="2054558"/>
          <a:ext cx="11092222" cy="685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0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7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Qualidade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Elaboração de Projetos Didáticos por turma, de temas de interesse das crianças.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No mínimo um projeto didático por semestre, por turma.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408586" y="2698369"/>
            <a:ext cx="1114321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cumprimento a meta 1.1.1   - OS Projetos Didáticos que foram elaborados para serem aplicados com as turmas no ano letivo de 2022  são elencados em: 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Alimentação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Saudável, 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Autonomia e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Identidade, Projeto 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Valores, Projeto Artes, Projeto Brincando com o Corpo, Projeto Leitura e Projeto Nosso Mundinho.  Cada um destes projetos foi elaborado com aplicação para as diferentes faixas etárias.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72232" y="539792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72842"/>
            <a:ext cx="478847" cy="41760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034167" y="3509319"/>
            <a:ext cx="285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Espelho,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spelho meu... Este sou eu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4833" y="3509319"/>
            <a:ext cx="247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Brincando com o corpo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47455" y="3509319"/>
            <a:ext cx="2585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 asas da imaginação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095383" y="3509319"/>
            <a:ext cx="2776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Semeando e Cultivando Amor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6213" y="3942858"/>
            <a:ext cx="2644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Baladinha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96968" y="3817096"/>
            <a:ext cx="2556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História- O nascimento de Jesus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969471" y="3942858"/>
            <a:ext cx="2745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Visita no Cantinho do Natal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933963" y="3975300"/>
            <a:ext cx="273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no espelho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17" y="4234755"/>
            <a:ext cx="2487827" cy="186587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3" y="4250635"/>
            <a:ext cx="2347784" cy="179747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34" y="4234755"/>
            <a:ext cx="2261850" cy="18690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81" y="4250635"/>
            <a:ext cx="2399459" cy="17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475" y="6215448"/>
            <a:ext cx="9144000" cy="642552"/>
          </a:xfrm>
        </p:spPr>
        <p:txBody>
          <a:bodyPr>
            <a:normAutofit fontScale="77500" lnSpcReduction="20000"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Sede: Rua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João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Badin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– Jardim Morada do Sol – (19)3816-1637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Creche Profa. Maria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Estella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Amstalden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3935 7879. / Unidade Creche Prof.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Nízio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Vieira: (19) 3935-8414 / Unidade Creche Profa. Francisca do Amaral: (19) 3835-4366 / Unidade Creche Profa. Marina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Maschietto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Magnusson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(19) 3936-1048</a:t>
            </a:r>
          </a:p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Utilidade Pública Municipal – Lei nº 5158 de 17/07/2007.  /  13346-530 – INDAIATUBA – SP – CNPJ 08.889.456/0001-66.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215892" y="596673"/>
            <a:ext cx="3930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</a:t>
            </a:r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Assistencial, Educacional e Cultural Vinde a </a:t>
            </a:r>
            <a:r>
              <a:rPr lang="pt-BR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Mim-ASSEVIM</a:t>
            </a:r>
            <a:endParaRPr lang="pt-BR" dirty="0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73" y="131089"/>
            <a:ext cx="478847" cy="41760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10746" y="1005016"/>
            <a:ext cx="359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Pintando o sete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370309" y="1083866"/>
            <a:ext cx="1470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Comer faz bem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458527" y="945138"/>
            <a:ext cx="326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Nosso Mundinho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64974" y="1253037"/>
            <a:ext cx="2812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Pintura e colagem livre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78438" y="1321985"/>
            <a:ext cx="320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493712" y="1382253"/>
            <a:ext cx="320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Piquenique de frutas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515865" y="1253036"/>
            <a:ext cx="320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Quebra cabeça dos animais e seu filhote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1" y="1657186"/>
            <a:ext cx="3036694" cy="227752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83" y="1640468"/>
            <a:ext cx="3058984" cy="22942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24" y="1640468"/>
            <a:ext cx="3058984" cy="2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25503</TotalTime>
  <Words>5634</Words>
  <Application>Microsoft Office PowerPoint</Application>
  <PresentationFormat>Widescreen</PresentationFormat>
  <Paragraphs>496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Educação</dc:creator>
  <cp:lastModifiedBy>Nome da Ue</cp:lastModifiedBy>
  <cp:revision>1454</cp:revision>
  <cp:lastPrinted>2022-12-08T17:15:59Z</cp:lastPrinted>
  <dcterms:created xsi:type="dcterms:W3CDTF">2019-03-07T18:57:28Z</dcterms:created>
  <dcterms:modified xsi:type="dcterms:W3CDTF">2022-12-22T11:59:32Z</dcterms:modified>
</cp:coreProperties>
</file>