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5" r:id="rId2"/>
    <p:sldId id="277" r:id="rId3"/>
    <p:sldId id="299" r:id="rId4"/>
    <p:sldId id="256" r:id="rId5"/>
    <p:sldId id="257" r:id="rId6"/>
    <p:sldId id="345" r:id="rId7"/>
    <p:sldId id="258" r:id="rId8"/>
    <p:sldId id="259" r:id="rId9"/>
    <p:sldId id="368" r:id="rId10"/>
    <p:sldId id="260" r:id="rId11"/>
    <p:sldId id="261" r:id="rId12"/>
    <p:sldId id="262" r:id="rId13"/>
    <p:sldId id="347" r:id="rId14"/>
    <p:sldId id="264" r:id="rId15"/>
    <p:sldId id="339" r:id="rId16"/>
    <p:sldId id="322" r:id="rId17"/>
    <p:sldId id="377" r:id="rId18"/>
    <p:sldId id="375" r:id="rId19"/>
    <p:sldId id="376" r:id="rId20"/>
    <p:sldId id="342" r:id="rId21"/>
    <p:sldId id="379" r:id="rId22"/>
    <p:sldId id="380" r:id="rId23"/>
    <p:sldId id="346" r:id="rId24"/>
    <p:sldId id="373" r:id="rId25"/>
    <p:sldId id="269" r:id="rId26"/>
    <p:sldId id="270" r:id="rId27"/>
    <p:sldId id="271" r:id="rId28"/>
    <p:sldId id="378" r:id="rId29"/>
    <p:sldId id="381" r:id="rId30"/>
    <p:sldId id="272" r:id="rId31"/>
    <p:sldId id="372" r:id="rId32"/>
    <p:sldId id="284" r:id="rId33"/>
    <p:sldId id="374" r:id="rId34"/>
    <p:sldId id="274" r:id="rId35"/>
    <p:sldId id="283" r:id="rId36"/>
  </p:sldIdLst>
  <p:sldSz cx="12192000" cy="6858000"/>
  <p:notesSz cx="6858000" cy="994568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EB MARIA ESTELLA" initials="EME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696" autoAdjust="0"/>
  </p:normalViewPr>
  <p:slideViewPr>
    <p:cSldViewPr snapToGrid="0">
      <p:cViewPr varScale="1">
        <p:scale>
          <a:sx n="111" d="100"/>
          <a:sy n="111" d="100"/>
        </p:scale>
        <p:origin x="4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AVALIAÇÃO DO EVENTO</a:t>
            </a:r>
            <a:r>
              <a:rPr lang="pt-BR" baseline="0"/>
              <a:t> - REUNIÃO DE PAIS ENCERRAMENTO DO ANO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E0B-4FFB-AE72-3B7FC68C546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E0B-4FFB-AE72-3B7FC68C54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 Reunião de Pais 4º semestre'!$A$3:$C$3</c:f>
              <c:strCache>
                <c:ptCount val="3"/>
                <c:pt idx="0">
                  <c:v>REGULAR</c:v>
                </c:pt>
                <c:pt idx="1">
                  <c:v>BOM</c:v>
                </c:pt>
                <c:pt idx="2">
                  <c:v>OTIMO </c:v>
                </c:pt>
              </c:strCache>
            </c:strRef>
          </c:cat>
          <c:val>
            <c:numRef>
              <c:f>' Reunião de Pais 4º semestre'!$A$4:$C$4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0B-4FFB-AE72-3B7FC68C54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1963360"/>
        <c:axId val="163113232"/>
        <c:axId val="0"/>
      </c:bar3DChart>
      <c:catAx>
        <c:axId val="21196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3113232"/>
        <c:crosses val="autoZero"/>
        <c:auto val="1"/>
        <c:lblAlgn val="ctr"/>
        <c:lblOffset val="100"/>
        <c:noMultiLvlLbl val="0"/>
      </c:catAx>
      <c:valAx>
        <c:axId val="16311323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19633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AVALIAÇÃO DO EVENTO</a:t>
            </a:r>
            <a:r>
              <a:rPr lang="pt-BR" baseline="0"/>
              <a:t> - FORMATURA MIIB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DDC-40C1-B9D6-499DC477497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DDC-40C1-B9D6-499DC47749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'FORMATURA MIIB'!$A$3:$C$3</c:f>
              <c:strCache>
                <c:ptCount val="3"/>
                <c:pt idx="0">
                  <c:v>REGULAR</c:v>
                </c:pt>
                <c:pt idx="1">
                  <c:v>BOM</c:v>
                </c:pt>
                <c:pt idx="2">
                  <c:v>OTIMO </c:v>
                </c:pt>
              </c:strCache>
            </c:strRef>
          </c:cat>
          <c:val>
            <c:numRef>
              <c:f>'FORMATURA MIIB'!$A$4:$C$4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DC-40C1-B9D6-499DC47749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1963360"/>
        <c:axId val="163113232"/>
        <c:axId val="0"/>
      </c:bar3DChart>
      <c:catAx>
        <c:axId val="21196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3113232"/>
        <c:crosses val="autoZero"/>
        <c:auto val="1"/>
        <c:lblAlgn val="ctr"/>
        <c:lblOffset val="100"/>
        <c:noMultiLvlLbl val="0"/>
      </c:catAx>
      <c:valAx>
        <c:axId val="16311323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19633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82237-ECD1-4A9E-BB92-5DD46EC8ECE2}" type="datetimeFigureOut">
              <a:rPr lang="pt-BR" smtClean="0"/>
              <a:t>08/01/2024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03DB2-2D72-4955-94DE-D5C87CC4AF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36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3DB2-2D72-4955-94DE-D5C87CC4AFA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3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3DB2-2D72-4955-94DE-D5C87CC4AFA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33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3DB2-2D72-4955-94DE-D5C87CC4AFA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8820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3DB2-2D72-4955-94DE-D5C87CC4AFA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97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13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91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04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40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35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78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58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97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95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37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31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D4A8A-0D2E-4DB2-B7C5-5CD985C642B7}" type="datetimeFigureOut">
              <a:rPr lang="pt-BR" smtClean="0"/>
              <a:pPr/>
              <a:t>08/01/2024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B5CDA-0D8C-46B5-AC0D-A7580221A9D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08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6" name="Retângulo 5"/>
          <p:cNvSpPr/>
          <p:nvPr/>
        </p:nvSpPr>
        <p:spPr>
          <a:xfrm>
            <a:off x="2982097" y="2795474"/>
            <a:ext cx="6096000" cy="8497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RELATÓRIO CIRCUNSTANCIADO </a:t>
            </a:r>
            <a:br>
              <a:rPr lang="pt-BR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Referência ao mês de </a:t>
            </a:r>
            <a:r>
              <a:rPr lang="pt-BR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DEZEMBRO</a:t>
            </a:r>
            <a:r>
              <a:rPr lang="pt-BR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2023</a:t>
            </a:r>
            <a:endParaRPr lang="pt-BR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795800" y="1108203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23" y="344690"/>
            <a:ext cx="838036" cy="69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9" name="Retângulo 8"/>
          <p:cNvSpPr/>
          <p:nvPr/>
        </p:nvSpPr>
        <p:spPr>
          <a:xfrm>
            <a:off x="71718" y="1028372"/>
            <a:ext cx="6780132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Realizar planejamento e registro da prática pedagógica.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143994"/>
              </p:ext>
            </p:extLst>
          </p:nvPr>
        </p:nvGraphicFramePr>
        <p:xfrm>
          <a:off x="71719" y="1880591"/>
          <a:ext cx="12057528" cy="544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7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 Registro diário das atividades da turma.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Realização de devolutivas semanais aos professores.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83264" y="2532951"/>
            <a:ext cx="113876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2.1.1 as atividades realizadas com cada turma são registradas em semanários, realizados pelas monitoras. As professoras de M1 e M2 registram as atividades que são realizadas com suas turmas nos Planos de Aula Semanais.</a:t>
            </a:r>
          </a:p>
          <a:p>
            <a:pPr algn="just"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Estes são entregues à coordenação e as devolutivas são feitas de forma semanal nas Horas Atividade Presenciais e reuniões de formação. </a:t>
            </a:r>
          </a:p>
          <a:p>
            <a:pPr algn="just">
              <a:spcAft>
                <a:spcPts val="800"/>
              </a:spcAft>
            </a:pPr>
            <a:endParaRPr lang="pt-BR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DEZEMBRO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Elaboração de atividades para o desenvolvimento do projeto pedagógico de dezembro</a:t>
            </a:r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Alinhamento das atividades referente a formatura dos maternais 2;</a:t>
            </a:r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Alinhamento das atividades referente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festa de encerramento para todas as turmas.</a:t>
            </a:r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pt-BR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pt-BR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endParaRPr lang="pt-BR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80683" y="1181531"/>
            <a:ext cx="11353590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Acompanhar o desenvolvimento das crianças por meio de relatórios de aprendizagem.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05391"/>
              </p:ext>
            </p:extLst>
          </p:nvPr>
        </p:nvGraphicFramePr>
        <p:xfrm>
          <a:off x="80683" y="2070199"/>
          <a:ext cx="12021670" cy="5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8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3.1 Elaboração de relatórios individuais dos alunos.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3.1.1 Elaboração de dois relatórios de cada aluno: junho e dezembro.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80683" y="2651468"/>
            <a:ext cx="10879987" cy="118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3.1.1 realizaremos a cada CAP, bimestralmente, a avaliação e acompanhamento do desenvolvimento dos alunos.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8" name="Retângulo 7"/>
          <p:cNvSpPr/>
          <p:nvPr/>
        </p:nvSpPr>
        <p:spPr>
          <a:xfrm>
            <a:off x="116542" y="881129"/>
            <a:ext cx="11480102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III: Garantia da Infância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Planejar situações orientadas para que as crianças se expressem por meio de diferentes linguagens plásticas, simbólicas, musicais e corporais.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663411"/>
              </p:ext>
            </p:extLst>
          </p:nvPr>
        </p:nvGraphicFramePr>
        <p:xfrm>
          <a:off x="116542" y="1771501"/>
          <a:ext cx="11949952" cy="1535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2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7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Indicadores de Qualidade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Metas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Rotina semanal: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Atividades planejadas nos diferentes espaços naturais, culturais e de lazer da sua localidade.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Brincadeiras de faz de conta.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Produções artísticas: pinturas, desenhos, esculturas, com materiais diversos e adequados à faixa etária.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Brincadeiras que explorem gestos, canções, recitações de poemas, parlendas, entre outras.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Brincadeiras que explorem o movimento e o desenvolvimento sensorial.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Calibri Light" panose="020F0302020204030204" pitchFamily="34" charset="0"/>
                        </a:rPr>
                        <a:t>1.1.1 Mínimo de 50% do tempo da rotina dedicada a atividades orientadas.</a:t>
                      </a:r>
                      <a:endParaRPr lang="pt-BR" sz="12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116543" y="3305612"/>
            <a:ext cx="11958916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1.1.1 anexamos o quadro de rotina que constam a frequência das atividades citadas no item 1.1.   As atividades realizadas no mês de</a:t>
            </a: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DEZ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EMBRO</a:t>
            </a: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estão ligadas aos projetos, dentre os quais foram realizados: atividades com músicas, </a:t>
            </a:r>
            <a:r>
              <a:rPr lang="pt-BR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contação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histórias com desenhos e fantoches,  brincadeiras diversas, leituras e estímulos sensoriais diversos.   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0"/>
          <a:stretch/>
        </p:blipFill>
        <p:spPr>
          <a:xfrm>
            <a:off x="6721325" y="4330379"/>
            <a:ext cx="1488823" cy="247747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61" y="4330379"/>
            <a:ext cx="1858108" cy="24774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27" y="4330379"/>
            <a:ext cx="1938825" cy="246793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5" y="4330380"/>
            <a:ext cx="1865310" cy="248708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1083672" y="3929757"/>
            <a:ext cx="215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com elementos da natureza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790314" y="3913917"/>
            <a:ext cx="210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sensorial com farinha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581270" y="4044691"/>
            <a:ext cx="376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Pista Sensorial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8787841" y="3868714"/>
            <a:ext cx="215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Seriação de cores e separação de utensílios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8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049343" y="490506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39" y="63310"/>
            <a:ext cx="478847" cy="417609"/>
          </a:xfrm>
          <a:prstGeom prst="rect">
            <a:avLst/>
          </a:prstGeom>
        </p:spPr>
      </p:pic>
      <p:sp>
        <p:nvSpPr>
          <p:cNvPr id="12" name="Subtítulo 2"/>
          <p:cNvSpPr txBox="1">
            <a:spLocks/>
          </p:cNvSpPr>
          <p:nvPr/>
        </p:nvSpPr>
        <p:spPr>
          <a:xfrm>
            <a:off x="1815982" y="6238527"/>
            <a:ext cx="9144000" cy="642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 smtClean="0"/>
          </a:p>
          <a:p>
            <a:pPr algn="ctr"/>
            <a:endParaRPr lang="pt-BR" sz="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-59564" y="1761899"/>
            <a:ext cx="2547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Formas Geométricas com lego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84" y="2686205"/>
            <a:ext cx="3424833" cy="19264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6352"/>
          <a:stretch/>
        </p:blipFill>
        <p:spPr>
          <a:xfrm>
            <a:off x="196075" y="2042156"/>
            <a:ext cx="2036322" cy="30750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83" y="2674466"/>
            <a:ext cx="3429709" cy="192921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400455" y="2233933"/>
            <a:ext cx="359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com instrumentos musicais – Professor de música 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821571" y="2354303"/>
            <a:ext cx="376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Roda de conversa com música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03" y="2061213"/>
            <a:ext cx="2311779" cy="308237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8861926" y="1769071"/>
            <a:ext cx="376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Jogos de formas geométricas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55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71718" y="904280"/>
            <a:ext cx="11532403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III: Garantia da Infância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Planejar situações que visem ao desenvolvimento das linguagens escrita, oral e leitura.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44550"/>
              </p:ext>
            </p:extLst>
          </p:nvPr>
        </p:nvGraphicFramePr>
        <p:xfrm>
          <a:off x="62753" y="1795548"/>
          <a:ext cx="12057529" cy="99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9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7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Rotina semanal: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100" dirty="0">
                          <a:effectLst/>
                        </a:rPr>
                        <a:t>Atividades diárias de leitura e </a:t>
                      </a:r>
                      <a:r>
                        <a:rPr lang="pt-BR" sz="1100" dirty="0" err="1">
                          <a:effectLst/>
                        </a:rPr>
                        <a:t>contação</a:t>
                      </a:r>
                      <a:r>
                        <a:rPr lang="pt-BR" sz="1100" dirty="0">
                          <a:effectLst/>
                        </a:rPr>
                        <a:t> de histórias, de diversos gêneros literários, para e pelas crianças.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pt-BR" sz="1100" dirty="0">
                          <a:effectLst/>
                        </a:rPr>
                        <a:t>Atividades significativas de produção de texto para que as crianças participem mesmo sem saber escrever.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Mínimo de 50% do tempo da rotina dedicada a atividades orientadas.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tângulo 10"/>
          <p:cNvSpPr/>
          <p:nvPr/>
        </p:nvSpPr>
        <p:spPr>
          <a:xfrm>
            <a:off x="71718" y="2789151"/>
            <a:ext cx="11588189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2.1.1. no mês de</a:t>
            </a: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DEZEMBRO 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foram realizadas atividades ligadas ao Projeto Nas asas da imaginação, como: </a:t>
            </a:r>
            <a:r>
              <a:rPr lang="pt-BR" sz="1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contação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diária de histórias, utilizando livros de diversos gêneros literários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encenações teatrais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508444" y="3374752"/>
            <a:ext cx="3434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Contação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história com participação das crianças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r="39622"/>
          <a:stretch/>
        </p:blipFill>
        <p:spPr>
          <a:xfrm rot="5400000">
            <a:off x="767726" y="3764043"/>
            <a:ext cx="2915480" cy="306048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/>
          <a:stretch/>
        </p:blipFill>
        <p:spPr>
          <a:xfrm rot="5400000">
            <a:off x="4287495" y="3762095"/>
            <a:ext cx="3179203" cy="28006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5"/>
          <a:stretch/>
        </p:blipFill>
        <p:spPr>
          <a:xfrm>
            <a:off x="8008364" y="3572822"/>
            <a:ext cx="3279678" cy="3185911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090959" y="3295823"/>
            <a:ext cx="376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Caixa de histórias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763737" y="3276720"/>
            <a:ext cx="376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Contação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história com teatro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0799" y="5602972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112248" y="862233"/>
            <a:ext cx="11916945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IV: Formação em Serviço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Planejar os momentos semanais de trabalho pedagógico entre os pares.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45798"/>
              </p:ext>
            </p:extLst>
          </p:nvPr>
        </p:nvGraphicFramePr>
        <p:xfrm>
          <a:off x="112247" y="1723667"/>
          <a:ext cx="11916945" cy="54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2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Plano de ensino focado na necessidade formativa da equipe docente.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Realização de 85% dos encontros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97933" y="2277372"/>
            <a:ext cx="1143846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1.1.1 realizaremos atendimento semanal com as professoras de Maternal 1 e 2 com o objetivo de identificar as necessidades e avaliar o desenvolvimento do corpo docente e educandos. A formação continuada da equipe se dá, conforme descrito no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calendário.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mês de</a:t>
            </a: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DEZEMBRO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foi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realizada a reunião de formação pela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coordenadora Marina Ferreira de Andrade; foi trabalhado o tema: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PROJETO PEDAGÓGICO DE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DEZEMBRO E INÍCIO DE JANEIRO.</a:t>
            </a:r>
            <a:endParaRPr lang="pt-BR" sz="12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pt-BR" sz="11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15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28"/>
          <a:stretch/>
        </p:blipFill>
        <p:spPr>
          <a:xfrm>
            <a:off x="561722" y="3289695"/>
            <a:ext cx="5508997" cy="309259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39093" t="31323" r="39380" b="18083"/>
          <a:stretch/>
        </p:blipFill>
        <p:spPr>
          <a:xfrm>
            <a:off x="6470085" y="3289695"/>
            <a:ext cx="2339268" cy="309259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1" r="15233"/>
          <a:stretch/>
        </p:blipFill>
        <p:spPr>
          <a:xfrm>
            <a:off x="9208719" y="3289738"/>
            <a:ext cx="2249823" cy="30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70035" y="480759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42" y="27387"/>
            <a:ext cx="478847" cy="41760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961452" y="988702"/>
            <a:ext cx="423322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Projeto Viva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Bem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1655804" y="6322539"/>
            <a:ext cx="9144000" cy="642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 smtClean="0"/>
          </a:p>
          <a:p>
            <a:pPr algn="ctr"/>
            <a:endParaRPr lang="pt-BR" sz="8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961453" y="1710937"/>
            <a:ext cx="42332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Quadro da gentileza – Caça ao tesouro institucional</a:t>
            </a:r>
          </a:p>
          <a:p>
            <a:pPr algn="ctr"/>
            <a:r>
              <a:rPr lang="pt-BR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Propostas de atividades interativas entre as monitoras</a:t>
            </a:r>
            <a:endParaRPr lang="pt-BR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0"/>
          <a:stretch/>
        </p:blipFill>
        <p:spPr>
          <a:xfrm>
            <a:off x="779096" y="2393724"/>
            <a:ext cx="2672819" cy="33808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31096" t="9438" r="30891" b="5045"/>
          <a:stretch/>
        </p:blipFill>
        <p:spPr>
          <a:xfrm>
            <a:off x="3770898" y="2385948"/>
            <a:ext cx="2671674" cy="33808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16887" t="9361" r="18675" b="8053"/>
          <a:stretch/>
        </p:blipFill>
        <p:spPr>
          <a:xfrm>
            <a:off x="6761555" y="2393724"/>
            <a:ext cx="4689655" cy="33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6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70035" y="480759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42" y="27387"/>
            <a:ext cx="478847" cy="41760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961452" y="988702"/>
            <a:ext cx="423322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Projeto Viva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Bem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1655804" y="6322539"/>
            <a:ext cx="9144000" cy="642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 smtClean="0"/>
          </a:p>
          <a:p>
            <a:pPr algn="ctr"/>
            <a:endParaRPr lang="pt-BR" sz="8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33875" y="1581696"/>
            <a:ext cx="380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2º Café pedagógico com professores, coordenadores e direção pedagógica da ASSEVIM.</a:t>
            </a:r>
          </a:p>
          <a:p>
            <a:pPr algn="ctr"/>
            <a:endParaRPr lang="pt-BR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Tema: </a:t>
            </a:r>
            <a:r>
              <a:rPr lang="pt-BR" sz="1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olhos são o espelho da alma</a:t>
            </a:r>
            <a:endParaRPr lang="pt-BR" sz="11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3" y="2472748"/>
            <a:ext cx="4879817" cy="345757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56" y="2472748"/>
            <a:ext cx="4867576" cy="34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75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70035" y="480759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42" y="27387"/>
            <a:ext cx="478847" cy="41760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961452" y="988702"/>
            <a:ext cx="423322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Projeto Viva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Bem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1655804" y="6322539"/>
            <a:ext cx="9144000" cy="642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 smtClean="0"/>
          </a:p>
          <a:p>
            <a:pPr algn="ctr"/>
            <a:endParaRPr lang="pt-BR" sz="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73297" y="1662836"/>
            <a:ext cx="380953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Café com direção da ASSEVIM e reflexão sobre o trabalho realizado pelas creches em 2023</a:t>
            </a:r>
            <a:endParaRPr lang="pt-BR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b="17833"/>
          <a:stretch/>
        </p:blipFill>
        <p:spPr>
          <a:xfrm>
            <a:off x="1140597" y="2131679"/>
            <a:ext cx="4608353" cy="373120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b="6251"/>
          <a:stretch/>
        </p:blipFill>
        <p:spPr>
          <a:xfrm>
            <a:off x="6227803" y="2131679"/>
            <a:ext cx="4663515" cy="373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70035" y="480759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42" y="27387"/>
            <a:ext cx="478847" cy="41760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961452" y="988702"/>
            <a:ext cx="423322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Projeto Viva </a:t>
            </a: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Bem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1655804" y="6322539"/>
            <a:ext cx="9144000" cy="642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 smtClean="0"/>
          </a:p>
          <a:p>
            <a:pPr algn="ctr"/>
            <a:endParaRPr lang="pt-BR" sz="8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173297" y="1649976"/>
            <a:ext cx="380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Almoço de confraternização com os colaboradores da creche.</a:t>
            </a:r>
          </a:p>
          <a:p>
            <a:pPr algn="ctr"/>
            <a:r>
              <a:rPr lang="pt-BR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Tema: </a:t>
            </a:r>
            <a:r>
              <a:rPr lang="pt-BR" sz="115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não puder fazer tudo, faça tudo o que puder! Está em suas mãos</a:t>
            </a:r>
            <a:r>
              <a:rPr lang="pt-BR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34910" t="15053" r="35379" b="20674"/>
          <a:stretch/>
        </p:blipFill>
        <p:spPr>
          <a:xfrm>
            <a:off x="2582134" y="2700361"/>
            <a:ext cx="3182325" cy="387234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38852" t="34325" r="38772" b="14696"/>
          <a:stretch/>
        </p:blipFill>
        <p:spPr>
          <a:xfrm>
            <a:off x="6317489" y="2700361"/>
            <a:ext cx="3021699" cy="387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73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2829098" y="2819037"/>
            <a:ext cx="6096000" cy="9852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CRECHE PROFESSORA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FRANCISCA DO AMARAL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62753" y="913717"/>
            <a:ext cx="6578193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V: Cooperação e troca com as famílias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Realizar reuniões com as famílias no decorrer do ano letivo.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663883"/>
              </p:ext>
            </p:extLst>
          </p:nvPr>
        </p:nvGraphicFramePr>
        <p:xfrm>
          <a:off x="62753" y="1882580"/>
          <a:ext cx="12039600" cy="54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3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Reuniões com temas voltados para a educação de filhos e /ou assuntos de cunho pedagógico.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Mínimo de uma reunião bimestral com as famílias.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152400" y="2660436"/>
            <a:ext cx="11698941" cy="2039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1.1.1  a  reunião de Pais e Mestre serão realizadas conforme calendário escolar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mês de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DEZEMBRO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</a:t>
            </a:r>
          </a:p>
          <a:p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Foram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realizados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05 Anamneses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individuais com os pais, antes do inicio da criança na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creche,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bem como apresentação do espaço educacional, monitoras,</a:t>
            </a:r>
          </a:p>
          <a:p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 a serem trabalhados durante o ano e demais informações gerais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Foram realizados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atendimentos individuais com os pais, para tratar de assuntos relacionados ao desenvolvimento e comportamento de seus filhos.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pt-BR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3830" t="15589" r="23437" b="15815"/>
          <a:stretch/>
        </p:blipFill>
        <p:spPr>
          <a:xfrm>
            <a:off x="372862" y="2379215"/>
            <a:ext cx="4367813" cy="31959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30832" t="5523" r="30547" b="4679"/>
          <a:stretch/>
        </p:blipFill>
        <p:spPr>
          <a:xfrm>
            <a:off x="5042517" y="1922014"/>
            <a:ext cx="3142696" cy="411036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30555" t="4919" r="30875" b="3986"/>
          <a:stretch/>
        </p:blipFill>
        <p:spPr>
          <a:xfrm>
            <a:off x="8566953" y="1922013"/>
            <a:ext cx="3093888" cy="411036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67475" y="1175845"/>
            <a:ext cx="11376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18 de dezembro de 2023, foi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realizada a Reunião de Pais e Mestres com o tema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“ENCERRAMENTO DO ANO LETIVO”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com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coordenadora da unidade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Marina F. de Andrade e professora Joyce Alex Sandra Pereira (M2). </a:t>
            </a:r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757972"/>
              </p:ext>
            </p:extLst>
          </p:nvPr>
        </p:nvGraphicFramePr>
        <p:xfrm>
          <a:off x="2471737" y="1147762"/>
          <a:ext cx="7248525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33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540474" y="6340954"/>
            <a:ext cx="9144000" cy="642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pPr algn="ctr"/>
            <a:r>
              <a:rPr lang="pt-BR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 smtClean="0"/>
          </a:p>
          <a:p>
            <a:pPr algn="ctr"/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62753" y="940667"/>
            <a:ext cx="11573067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VI: Garantia do acesso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Realizar o atendimento das crianças de acordo com o Termo de Colaboração com a Secretaria de Educação.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970666"/>
              </p:ext>
            </p:extLst>
          </p:nvPr>
        </p:nvGraphicFramePr>
        <p:xfrm>
          <a:off x="62752" y="1870171"/>
          <a:ext cx="12066495" cy="54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8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7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Atendimento mensal na capacidade máxima.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Atendimento a 100% da proposta de atendimento.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706174"/>
              </p:ext>
            </p:extLst>
          </p:nvPr>
        </p:nvGraphicFramePr>
        <p:xfrm>
          <a:off x="2031422" y="2632106"/>
          <a:ext cx="8343172" cy="3636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2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3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72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1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 smtClean="0">
                          <a:effectLst/>
                        </a:rPr>
                        <a:t>                                                                     MAPA </a:t>
                      </a:r>
                      <a:r>
                        <a:rPr lang="pt-BR" sz="1500" u="none" strike="noStrike" dirty="0">
                          <a:effectLst/>
                        </a:rPr>
                        <a:t>DE ACOMPANHAMENTO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2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UNIDADE ESCOLAR: </a:t>
                      </a:r>
                      <a:r>
                        <a:rPr lang="pt-BR" sz="1100" b="1" u="none" strike="noStrike" dirty="0">
                          <a:effectLst/>
                        </a:rPr>
                        <a:t>CRECHE </a:t>
                      </a:r>
                      <a:r>
                        <a:rPr lang="pt-BR" sz="1100" b="1" u="none" strike="noStrike" dirty="0" err="1">
                          <a:effectLst/>
                        </a:rPr>
                        <a:t>PROFª</a:t>
                      </a:r>
                      <a:r>
                        <a:rPr lang="pt-BR" sz="1100" b="1" u="none" strike="noStrike" dirty="0">
                          <a:effectLst/>
                        </a:rPr>
                        <a:t> FRANCISCA  DO AMRAL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MÊS DE REFERÊNCIA: 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 dirty="0" smtClean="0">
                          <a:effectLst/>
                        </a:rPr>
                        <a:t>DEZ/23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TURMA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PREVISTO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REALIZADO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DOCUMENTOS PENDENTE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N° DE VAGAS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B1A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B2A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19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1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B2B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16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M1A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13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M1B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25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17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M2A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23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M2B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TOTAL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162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 smtClean="0">
                          <a:effectLst/>
                        </a:rPr>
                        <a:t>129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</a:rPr>
                        <a:t>0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9" name="Imagem 8" descr="C:\Users\EMEB\Desktop\logotipo assevim.png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83" y="2686245"/>
            <a:ext cx="588652" cy="453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863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123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80683" y="666735"/>
            <a:ext cx="8261526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VII: Parceria com a Secretaria de Educação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Participar das reuniões de assessoramento e de orientações agendadas pela Secretaria de Educação.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648426"/>
              </p:ext>
            </p:extLst>
          </p:nvPr>
        </p:nvGraphicFramePr>
        <p:xfrm>
          <a:off x="80683" y="1542859"/>
          <a:ext cx="12030635" cy="721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8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1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 Equipe Gestora nas reuniões agendadas.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Participação da Equipe Gestora em 100% das reuniões realizadas e/ou agendadas pela Secretaria de Educação.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80683" y="2263714"/>
            <a:ext cx="11552864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1.1.1 anexamos a tabela abaixo para demonstrar as datas previstas de reuniões agendadas pela SEME, nas quais haverá a participação da Equipe Gestora. 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79881" y="551319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98" y="76002"/>
            <a:ext cx="478847" cy="4176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588" r="6165" b="1111"/>
          <a:stretch/>
        </p:blipFill>
        <p:spPr>
          <a:xfrm rot="16200000">
            <a:off x="3827710" y="555588"/>
            <a:ext cx="4231783" cy="83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71718" y="972827"/>
            <a:ext cx="6525816" cy="59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VII: Parceria com a Secretaria de Educação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Cumprir integralmente o Termo de Colaboração.</a:t>
            </a:r>
            <a:endParaRPr lang="pt-BR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2136"/>
              </p:ext>
            </p:extLst>
          </p:nvPr>
        </p:nvGraphicFramePr>
        <p:xfrm>
          <a:off x="71718" y="1587514"/>
          <a:ext cx="12039600" cy="1131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3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9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448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Cumprimento dos prazos estabelecidos pela Secretaria da Educação.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Quadro de Pessoal completo.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Atendimento a 100% das solicitações e prazos designados.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2.2.1     Manter 100% do quadro de pessoal aprovado no plano de trabalho.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71718" y="2806902"/>
            <a:ext cx="11417660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2.1.1 , os prazos de entrega de documentações da Prestação de Contas e solicitações foram cumpridos conforme cronograma de prazos.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4870" y="5970750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116541" y="886025"/>
            <a:ext cx="11595167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VIII: Avaliação de desenvolvimento dos alunos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Realizar ao final de cada semestre avaliação de desenvolvimento dos alunos, pelo conselho pedagógico e pelos pais.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244603"/>
              </p:ext>
            </p:extLst>
          </p:nvPr>
        </p:nvGraphicFramePr>
        <p:xfrm>
          <a:off x="116541" y="1776397"/>
          <a:ext cx="11967883" cy="1380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3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4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000" dirty="0" smtClean="0">
                          <a:effectLst/>
                        </a:rPr>
                        <a:t>Participação </a:t>
                      </a:r>
                      <a:r>
                        <a:rPr lang="pt-BR" sz="1000" dirty="0">
                          <a:effectLst/>
                        </a:rPr>
                        <a:t>do conselho de avaliação pedagógica.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1.2 Participação dos pais.</a:t>
                      </a: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1.3 Integrar as avaliações de desenvolvimento realizado pelos pais e pelo conselho de avaliação da unidade.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1.1.1 Avaliar o desenvolvimento de todos os alunos matriculados.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1.2.1 Garantir que os pais possam avaliar o desenvolvimento de seus filhos no 1º e no 2º semestre, através de questionário disponibilizado pelo conselho.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1.3.1 Garantir que a integração das avaliações sejam um norte para melhoria das atividades e desenvolvimento integral dos alunos.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116541" y="3417402"/>
            <a:ext cx="11940988" cy="1783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1.1.1, 1.2.1 e 1.3.1 realizaremos o CAP, conforme o calendário escolar, a avaliação e acompanhamento do desenvolvimento dos alunos, registrado em ata e com plano de ação referente as dificuldades relatadas por professoras  e monitoras.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cada bimestre será realizado a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avaliação individual de cada aluno e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nos meses de agosto e dezembro a mesma será apresentado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aos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pais, para participação do desenvolvimento 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seus filhos.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avaliações servirão de norte para o trabalho dos próximos bimestres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 final do segundo semestre será elaborado relatório descritivo das turmas de maternal 2, conforme avaliação do conselho pedagógico e encaminhado para EMEB onde a criança irá frequentar.</a:t>
            </a:r>
            <a:endParaRPr lang="pt-BR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6334" y="6386724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80682" y="819965"/>
            <a:ext cx="6384772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IX: Integração das famílias nos eventos e projetos interativos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Promover atividades interativas.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958775"/>
              </p:ext>
            </p:extLst>
          </p:nvPr>
        </p:nvGraphicFramePr>
        <p:xfrm>
          <a:off x="80682" y="1811595"/>
          <a:ext cx="12030636" cy="54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1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Metas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das famílias.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Garantir que 80% das famílias participem dos projetos interativos.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80682" y="2499686"/>
            <a:ext cx="12012706" cy="98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1.1.1 realizaremos os projetos interativos de acordo com os Projetos Didáticos. Os Projetos Interativos são: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 asas da imaginação/P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asta de Leitura, Semeando e cultivando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amor/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Maleta dos Valores para as turmas de M2;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Brincando com o corpo/Maleta Musical para as turmas de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M1;</a:t>
            </a:r>
            <a:endParaRPr lang="pt-BR" sz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Projetos são oferecidos para todos os alunos matriculados, em formato de rodízio, para que todas as famílias possam participar.  Os Projetos Interativos iniciaram no mês de Fevereiro/2023.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462314" y="5983980"/>
            <a:ext cx="244147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PROJETO LEITURA – MATERNAL 2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506802" y="6042901"/>
            <a:ext cx="244147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PROJETO VALORES – MATERNAL 2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/>
          <a:stretch/>
        </p:blipFill>
        <p:spPr>
          <a:xfrm>
            <a:off x="4506801" y="3393748"/>
            <a:ext cx="2441476" cy="264915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b="8838"/>
          <a:stretch/>
        </p:blipFill>
        <p:spPr>
          <a:xfrm>
            <a:off x="1474742" y="3393748"/>
            <a:ext cx="2416621" cy="2622184"/>
          </a:xfrm>
          <a:prstGeom prst="rect">
            <a:avLst/>
          </a:prstGeom>
        </p:spPr>
      </p:pic>
      <p:pic>
        <p:nvPicPr>
          <p:cNvPr id="16" name="Imagem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82" y="3393748"/>
            <a:ext cx="2454645" cy="2966977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7762782" y="5858235"/>
            <a:ext cx="245464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PROJETO </a:t>
            </a:r>
          </a:p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BRINCANDO COM </a:t>
            </a:r>
          </a:p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CORPO – MATERNAL 1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6334" y="6386724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1783072" y="819965"/>
            <a:ext cx="8395085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5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ATIVIDADE INTERATIVA,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5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MONTAGEM DA ÁRVORE DE NATAL COM ITENS CONFECCIONADOS PELAS FAMÍLIAS</a:t>
            </a:r>
            <a:endParaRPr lang="pt-BR" sz="115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31149" t="5095" r="30977" b="3882"/>
          <a:stretch/>
        </p:blipFill>
        <p:spPr>
          <a:xfrm>
            <a:off x="2637565" y="1709403"/>
            <a:ext cx="3112251" cy="42073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30587" t="5424" r="30534" b="4498"/>
          <a:stretch/>
        </p:blipFill>
        <p:spPr>
          <a:xfrm>
            <a:off x="6082864" y="1709403"/>
            <a:ext cx="3213029" cy="42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6334" y="6386724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1783072" y="819965"/>
            <a:ext cx="8395085" cy="57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5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ATIVIDADE INTERATIVA,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15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ENTREGA DAS BOLAS DE NATAL</a:t>
            </a:r>
            <a:endParaRPr lang="pt-BR" sz="115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1"/>
          <a:stretch/>
        </p:blipFill>
        <p:spPr>
          <a:xfrm>
            <a:off x="135387" y="2320506"/>
            <a:ext cx="3295370" cy="36230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35276" t="7372" r="35573" b="3893"/>
          <a:stretch/>
        </p:blipFill>
        <p:spPr>
          <a:xfrm>
            <a:off x="3579419" y="2076328"/>
            <a:ext cx="2401195" cy="411144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33776" t="4445" r="30667" b="4173"/>
          <a:stretch/>
        </p:blipFill>
        <p:spPr>
          <a:xfrm>
            <a:off x="6180980" y="2076328"/>
            <a:ext cx="2848646" cy="41181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/>
          <a:srcRect l="30610" t="5692" r="30782" b="4221"/>
          <a:stretch/>
        </p:blipFill>
        <p:spPr>
          <a:xfrm>
            <a:off x="9229993" y="2320504"/>
            <a:ext cx="2760453" cy="362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8" name="Retângulo 7"/>
          <p:cNvSpPr/>
          <p:nvPr/>
        </p:nvSpPr>
        <p:spPr>
          <a:xfrm>
            <a:off x="62753" y="1208005"/>
            <a:ext cx="6486328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Promover o desenvolvimento da autonomia e identidade.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16525"/>
              </p:ext>
            </p:extLst>
          </p:nvPr>
        </p:nvGraphicFramePr>
        <p:xfrm>
          <a:off x="62752" y="2059520"/>
          <a:ext cx="12057529" cy="105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Atividades, materiais e espaços organizados ao acesso às crianças.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000" dirty="0">
                          <a:effectLst/>
                        </a:rPr>
                        <a:t>Atividades que ensinam as crianças a cuidarem de si mesmas e do próprio corpo.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000" dirty="0">
                          <a:effectLst/>
                        </a:rPr>
                        <a:t>1.1.1 50% da rotina dedicada a atividades de cuidados.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62753" y="3766420"/>
            <a:ext cx="84642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Conhecendo as partes do corpo e aprendendo a nomeá-las através da musicalização;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Estimulando o respeito a si mesmo, suas capacidades e limitações;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Identificando suas preferencias e particularidades aprendendo a respeitar também as do amigo;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Desenvolvendo a autonomia através do cuidado com o próprio corpo;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Desenvolvendo a autonomia, autoconfiança e autoestima, participando das atividades diárias;</a:t>
            </a:r>
          </a:p>
          <a:p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2753" y="3111293"/>
            <a:ext cx="90712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1.1.1, segue descrito  atividades aplicadas aos alunos para desenvolvimento da Autonomia e Identidade.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116541" y="1179949"/>
            <a:ext cx="8676477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IX: Integração das famílias nos eventos e projetos interativos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Promover eventos.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192614"/>
              </p:ext>
            </p:extLst>
          </p:nvPr>
        </p:nvGraphicFramePr>
        <p:xfrm>
          <a:off x="116540" y="2070321"/>
          <a:ext cx="11976847" cy="1138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8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461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das famílias.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Avaliar satisfação das famílias ao final de cada evento.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Garantir 50% de participação das famílias nos eventos.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2.2.1 Garantir que 80% das avaliações sejam satisfatórias.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116542" y="3252512"/>
            <a:ext cx="11525960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2.1.1 realizaremos os eventos, de acordo com o calendário escolar do ano letivo de 2023.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 final de cada evento as famílias avaliarão o evento realizado.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116541" y="1179949"/>
            <a:ext cx="8676477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IX: Integração das famílias nos eventos e projetos interativos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Promover eventos.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192614"/>
              </p:ext>
            </p:extLst>
          </p:nvPr>
        </p:nvGraphicFramePr>
        <p:xfrm>
          <a:off x="116540" y="2070321"/>
          <a:ext cx="11976847" cy="1138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8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461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Participação das famílias.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Avaliar satisfação das famílias ao final de cada evento.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Garantir 50% de participação das famílias nos eventos.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2.2.1 Garantir que 80% das avaliações sejam satisfatórias.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116542" y="3252512"/>
            <a:ext cx="11525960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2.1.1 realizaremos os eventos, de acordo com o calendário escolar do ano letivo de 2023.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 final de cada evento as famílias avaliarão o evento realizado.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47033" y="613090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62" y="105389"/>
            <a:ext cx="478847" cy="417609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4552298" y="951897"/>
            <a:ext cx="3355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EVENTO - FORMATURA DO MATERNAL II B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7" y="1609298"/>
            <a:ext cx="3375158" cy="450021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71" y="1378086"/>
            <a:ext cx="3308424" cy="24813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422" y="714883"/>
            <a:ext cx="2206205" cy="294160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92" y="1678711"/>
            <a:ext cx="2732633" cy="485801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1" b="24906"/>
          <a:stretch/>
        </p:blipFill>
        <p:spPr>
          <a:xfrm>
            <a:off x="3616371" y="3915840"/>
            <a:ext cx="3308424" cy="268281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422" y="3728776"/>
            <a:ext cx="2209865" cy="30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47033" y="613090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62" y="105389"/>
            <a:ext cx="478847" cy="417609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476484"/>
              </p:ext>
            </p:extLst>
          </p:nvPr>
        </p:nvGraphicFramePr>
        <p:xfrm>
          <a:off x="2488211" y="1018366"/>
          <a:ext cx="7248525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47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71718" y="1243509"/>
            <a:ext cx="6559991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X: Avaliação de Competências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Aplicar avaliação de competências.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20022"/>
              </p:ext>
            </p:extLst>
          </p:nvPr>
        </p:nvGraphicFramePr>
        <p:xfrm>
          <a:off x="71718" y="2197124"/>
          <a:ext cx="12012706" cy="146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4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Avaliar as competências.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Identificar as necessidades de formação e o desenvolvimento profissional.</a:t>
                      </a:r>
                    </a:p>
                    <a:p>
                      <a:pPr marL="742950" lvl="1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100" dirty="0">
                          <a:effectLst/>
                        </a:rPr>
                        <a:t>Medir o desempenho de cada colaborador.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Garantir a aplicabilidade da avaliação de competências para todos os colaboradores.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1.2.1 Realizar 80% das capacitações planejadas para o ano.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1.3.1 Garantir que 50% dos colaboradores obtenha resultado de 70% da pontuação da avaliação de competências.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71718" y="3856844"/>
            <a:ext cx="11994776" cy="1783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1.1.1  será aplicada em reunião de formação do mês de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julho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auto avaliação  a todos os colaboradores. Paralelamente a  Gestora realizará a avaliação de competências de cada colaborador.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Após a realização das avaliações, elas serão integradas, tabuladas e comparadas. Os seus resultados servirão de norte para as melhorias do trabalho de formação com a equipe e com relação às capacitações, em cumprimento a meta 1.2.1.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1.3.1 o resultado de cada colaborador é tabulado, e a competência que é identificada como um ponto a desenvolver é passada para o colaborador por meio de um atendimento individual. Cada colaborador será acompanhado de forma que venha a se desenvolver, para dessa forma atingir o mínimo de 70% da pontuação.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2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693560" y="2701308"/>
            <a:ext cx="4673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</a:t>
            </a:r>
          </a:p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Marina Ferreira de Andrade</a:t>
            </a:r>
          </a:p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Coordenadora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Pedagógica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3795216" y="56720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33" y="93236"/>
            <a:ext cx="478847" cy="417609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0" y="943708"/>
            <a:ext cx="3010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200" dirty="0">
              <a:latin typeface="Calibri Light" panose="020F03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" y="4712043"/>
            <a:ext cx="1549739" cy="20663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" y="2557127"/>
            <a:ext cx="1522053" cy="202940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" y="581263"/>
            <a:ext cx="1494298" cy="19131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44" y="518495"/>
            <a:ext cx="2092810" cy="279041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15" y="1396231"/>
            <a:ext cx="4491230" cy="243859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00" b="9100"/>
          <a:stretch/>
        </p:blipFill>
        <p:spPr>
          <a:xfrm>
            <a:off x="1940893" y="3709003"/>
            <a:ext cx="2314308" cy="305819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14" y="3992370"/>
            <a:ext cx="2036081" cy="2785991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-262581" y="272886"/>
            <a:ext cx="217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Baladinha divertida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110305" y="1119232"/>
            <a:ext cx="217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Piquenique de Frutas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9825744" y="88220"/>
            <a:ext cx="217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com as almofadas das expressões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96" y="1396232"/>
            <a:ext cx="3136397" cy="17642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67" y="3769860"/>
            <a:ext cx="2222897" cy="3015029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6748073" y="1119233"/>
            <a:ext cx="2747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Atividade de incentivo a higiene bucal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7109561" y="3290195"/>
            <a:ext cx="217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sobre higiene corporal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/>
          <a:stretch/>
        </p:blipFill>
        <p:spPr>
          <a:xfrm>
            <a:off x="9918636" y="3591045"/>
            <a:ext cx="1941969" cy="31873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9540223" y="3336611"/>
            <a:ext cx="2747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Aniversariantes do mês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8097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10" name="Retângulo 9"/>
          <p:cNvSpPr/>
          <p:nvPr/>
        </p:nvSpPr>
        <p:spPr>
          <a:xfrm>
            <a:off x="80682" y="870625"/>
            <a:ext cx="6503045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Promover o desenvolvimento do movimento.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948714"/>
              </p:ext>
            </p:extLst>
          </p:nvPr>
        </p:nvGraphicFramePr>
        <p:xfrm>
          <a:off x="80682" y="1725733"/>
          <a:ext cx="12003742" cy="1237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4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9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8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4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100" dirty="0" smtClean="0">
                          <a:effectLst/>
                        </a:rPr>
                        <a:t>Atividades </a:t>
                      </a:r>
                      <a:r>
                        <a:rPr lang="pt-BR" sz="1100" dirty="0">
                          <a:effectLst/>
                        </a:rPr>
                        <a:t>organizadas de modo a permitir o movimento das crianças, nos diferentes espaços da escola.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100" dirty="0">
                          <a:effectLst/>
                        </a:rPr>
                        <a:t>Atividades que ensinam as crianças a cuidarem de si mesmas e do próprio corpo.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2.1.1 No mínimo duas atividades na rotina com alternância de movimento.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26893" y="2983909"/>
            <a:ext cx="10778741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2.1.1 anexamos imagens de atividades de psicomotricidade realizadas durante o mês de </a:t>
            </a:r>
            <a:r>
              <a:rPr lang="pt-BR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DEZEMBRO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66907" y="3604231"/>
            <a:ext cx="170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r>
              <a:rPr lang="pt-BR" sz="1200" dirty="0" smtClean="0"/>
              <a:t> </a:t>
            </a:r>
            <a:endParaRPr lang="pt-BR" sz="12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672232" y="487551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570645" y="3944267"/>
            <a:ext cx="3002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– Coelhinho sai da toca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"/>
          <a:stretch/>
        </p:blipFill>
        <p:spPr>
          <a:xfrm>
            <a:off x="856065" y="4225133"/>
            <a:ext cx="4431693" cy="215459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r="22893" b="6038"/>
          <a:stretch/>
        </p:blipFill>
        <p:spPr>
          <a:xfrm>
            <a:off x="5711053" y="3854821"/>
            <a:ext cx="2798600" cy="29527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9"/>
          <a:stretch/>
        </p:blipFill>
        <p:spPr>
          <a:xfrm>
            <a:off x="9084248" y="3839490"/>
            <a:ext cx="2103475" cy="2968091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609087" y="3573955"/>
            <a:ext cx="3002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Musical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634719" y="3558064"/>
            <a:ext cx="3002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musical com bexigas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0850" y="6186905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7440227" y="3609112"/>
            <a:ext cx="170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r>
              <a:rPr lang="pt-BR" sz="1200" dirty="0" smtClean="0"/>
              <a:t> </a:t>
            </a:r>
            <a:endParaRPr lang="pt-BR" sz="12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209292" y="479210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09" y="61601"/>
            <a:ext cx="478847" cy="41760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3942" y="1107989"/>
            <a:ext cx="217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– Enrolando tecido com os pés 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5" y="1591485"/>
            <a:ext cx="1858738" cy="40352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6"/>
          <a:stretch/>
        </p:blipFill>
        <p:spPr>
          <a:xfrm>
            <a:off x="2348863" y="1590083"/>
            <a:ext cx="2768523" cy="403805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44724" y="1127651"/>
            <a:ext cx="217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– Equilibrando bolinhas na concha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b="7845"/>
          <a:stretch/>
        </p:blipFill>
        <p:spPr>
          <a:xfrm rot="5400000">
            <a:off x="4997957" y="2005688"/>
            <a:ext cx="4037423" cy="320684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951" y="1589316"/>
            <a:ext cx="3027226" cy="403630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515402" y="1234533"/>
            <a:ext cx="3002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Musical – Partes do Corpo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915951" y="1234533"/>
            <a:ext cx="3002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–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Encaixando bolinhas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7" name="Retângulo 6"/>
          <p:cNvSpPr/>
          <p:nvPr/>
        </p:nvSpPr>
        <p:spPr>
          <a:xfrm>
            <a:off x="0" y="1045370"/>
            <a:ext cx="6542049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I: Formação Integral das Crianças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Possibilitar o exercício de escolhas.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268329"/>
              </p:ext>
            </p:extLst>
          </p:nvPr>
        </p:nvGraphicFramePr>
        <p:xfrm>
          <a:off x="62753" y="1896885"/>
          <a:ext cx="12057530" cy="871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9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8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5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Indicadores de Qualidade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Metas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0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3.1 Rotina diária: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  <a:tabLst>
                          <a:tab pos="457200" algn="l"/>
                        </a:tabLst>
                      </a:pPr>
                      <a:r>
                        <a:rPr lang="pt-BR" sz="1200" dirty="0">
                          <a:effectLst/>
                        </a:rPr>
                        <a:t>Atividades organizadas de modo a permitir a escolha de brincadeiras, brinquedos e materiais.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3.1.1 No mínimo duas atividades permanentes na rotina.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0" y="2776452"/>
            <a:ext cx="12055266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3.1.1 anexamos imagens de atividades que possibilitaram a escolha das crianças, de brinquedos, brincadeiras, livros, e materiais para atividades.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573920" y="3704653"/>
            <a:ext cx="2473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Escolha de brinquedos na sala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237791" y="3197759"/>
            <a:ext cx="243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Escolha de materiais para pintura e colagem para pintura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/>
          <a:stretch/>
        </p:blipFill>
        <p:spPr>
          <a:xfrm>
            <a:off x="2085834" y="3981652"/>
            <a:ext cx="3449650" cy="22337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27" y="3659647"/>
            <a:ext cx="2340498" cy="31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9614" y="6192292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5" name="Retângulo 4"/>
          <p:cNvSpPr/>
          <p:nvPr/>
        </p:nvSpPr>
        <p:spPr>
          <a:xfrm>
            <a:off x="80682" y="1158119"/>
            <a:ext cx="11497425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METAS DE ATENDIMENTO</a:t>
            </a:r>
          </a:p>
          <a:p>
            <a:pPr>
              <a:spcAft>
                <a:spcPts val="800"/>
              </a:spcAft>
            </a:pPr>
            <a:r>
              <a:rPr lang="pt-BR" sz="1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II: Promoção da Aprendizagem</a:t>
            </a:r>
          </a:p>
          <a:p>
            <a:pPr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Utilizar a metodologia de trabalho por Projetos Didáticos, sequências de atividades e atividades permanentes.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512444"/>
              </p:ext>
            </p:extLst>
          </p:nvPr>
        </p:nvGraphicFramePr>
        <p:xfrm>
          <a:off x="143434" y="2054558"/>
          <a:ext cx="11940989" cy="691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3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7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75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Indicadores de Qualidade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>
                          <a:effectLst/>
                        </a:rPr>
                        <a:t>Metas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1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 Elaboração de Projetos Didáticos por turma, de temas de interesse das crianças.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dirty="0">
                          <a:effectLst/>
                        </a:rPr>
                        <a:t>1.1.1 No mínimo um projeto didático por semestre, por turma.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152400" y="2715756"/>
            <a:ext cx="11932024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cumprimento a meta 1.1.1   - OS Projetos Didáticos que foram elaborados para serem aplicados com as turmas no ano letivo de 2023  são elencados em: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 Alimentação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Saudável, </a:t>
            </a:r>
            <a:r>
              <a:rPr lang="pt-B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 Autonomia e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Identidade, Projeto </a:t>
            </a:r>
            <a:r>
              <a:rPr lang="pt-BR" sz="1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Valores, Projeto Artes, Projeto Brincando com o Corpo, Projeto Leitura e Projeto Nosso Mundinho.  Cada um destes projetos foi elaborado com aplicação para as diferentes faixas etárias.</a:t>
            </a:r>
            <a:endParaRPr lang="pt-BR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672232" y="539792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1" y="72842"/>
            <a:ext cx="478847" cy="417609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4970992" y="3630608"/>
            <a:ext cx="2632123" cy="27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Semeando e cultivando o amor 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365068" y="3309777"/>
            <a:ext cx="214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Espelho, </a:t>
            </a:r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espelho meu... Este sou eu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-457135" y="3447693"/>
            <a:ext cx="3295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Pintando o sete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706694" y="3630608"/>
            <a:ext cx="2595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Brincando com o corpo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>
            <a:off x="177317" y="3883242"/>
            <a:ext cx="1881655" cy="295160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02247" y="3645646"/>
            <a:ext cx="217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Pintura no azulejo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85" y="3875686"/>
            <a:ext cx="2053542" cy="29527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b="18982"/>
          <a:stretch/>
        </p:blipFill>
        <p:spPr>
          <a:xfrm>
            <a:off x="8161984" y="4056266"/>
            <a:ext cx="3684788" cy="25261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38" y="4056267"/>
            <a:ext cx="3368227" cy="2526171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307723" y="3632942"/>
            <a:ext cx="217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sensorial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249048" y="3821813"/>
            <a:ext cx="217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Dividindo com o amigo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8990037" y="3821250"/>
            <a:ext cx="217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Brincadeira - Estátua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1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0475" y="6215448"/>
            <a:ext cx="9144000" cy="642552"/>
          </a:xfrm>
        </p:spPr>
        <p:txBody>
          <a:bodyPr>
            <a:normAutofit fontScale="77500" lnSpcReduction="20000"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Sede: Rua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Guarin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João </a:t>
            </a:r>
            <a:r>
              <a:rPr lang="pt-B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Badin</a:t>
            </a:r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– Jardim Morada do Sol – (19)3816-1637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Creche Profa. Maria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Estella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Amstalden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3935 7879. / Unidade Creche Prof.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Nízio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Vieira: (19) 3935-8414 / Unidade Creche Profa. Francisca do Amaral: (19) 3835-4366 / Unidade Creche Profa. Marina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Maschietto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Magnusson</a:t>
            </a: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(19) 3936-1048</a:t>
            </a:r>
          </a:p>
          <a:p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de Utilidade Pública Municipal – Lei nº 5158 de 17/07/2007.  /  13346-530 – INDAIATUBA – SP – CNPJ 08.889.456/0001-66.</a:t>
            </a:r>
            <a:endParaRPr lang="pt-BR" sz="800" dirty="0"/>
          </a:p>
          <a:p>
            <a:endParaRPr lang="pt-BR" sz="8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4215892" y="596673"/>
            <a:ext cx="3930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Associação </a:t>
            </a:r>
            <a:r>
              <a:rPr lang="pt-BR" sz="9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Assistencial, Educacional e Cultural Vinde a </a:t>
            </a:r>
            <a:r>
              <a:rPr lang="pt-BR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Mim-ASSEVIM</a:t>
            </a:r>
            <a:endParaRPr lang="pt-BR" dirty="0"/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95" y="97245"/>
            <a:ext cx="478847" cy="41760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803570" y="1974545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nosso mundinho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7654803" y="1705177"/>
            <a:ext cx="438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 asas da imaginação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53343" y="1442544"/>
            <a:ext cx="1285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Comer faz bem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90" y="2139351"/>
            <a:ext cx="3986474" cy="29898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92" y="2403399"/>
            <a:ext cx="4376461" cy="246175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307129" y="2139351"/>
            <a:ext cx="2473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Plantando sementes no copinho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716140" y="1878110"/>
            <a:ext cx="2473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Folheando livrinhos na sala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273" y="2326188"/>
            <a:ext cx="3745163" cy="280887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0996" y="1610165"/>
            <a:ext cx="3290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Carrinho das frutas separadas por cores 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34248</TotalTime>
  <Words>6130</Words>
  <Application>Microsoft Office PowerPoint</Application>
  <PresentationFormat>Widescreen</PresentationFormat>
  <Paragraphs>476</Paragraphs>
  <Slides>35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Educação</dc:creator>
  <cp:lastModifiedBy>Valdim</cp:lastModifiedBy>
  <cp:revision>1692</cp:revision>
  <cp:lastPrinted>2023-12-11T10:25:55Z</cp:lastPrinted>
  <dcterms:created xsi:type="dcterms:W3CDTF">2019-03-07T18:57:28Z</dcterms:created>
  <dcterms:modified xsi:type="dcterms:W3CDTF">2024-01-08T13:22:08Z</dcterms:modified>
</cp:coreProperties>
</file>