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75" r:id="rId2"/>
    <p:sldId id="277" r:id="rId3"/>
    <p:sldId id="299" r:id="rId4"/>
    <p:sldId id="256" r:id="rId5"/>
    <p:sldId id="257" r:id="rId6"/>
    <p:sldId id="258" r:id="rId7"/>
    <p:sldId id="259" r:id="rId8"/>
    <p:sldId id="278" r:id="rId9"/>
    <p:sldId id="289" r:id="rId10"/>
    <p:sldId id="322" r:id="rId11"/>
    <p:sldId id="323" r:id="rId12"/>
    <p:sldId id="260" r:id="rId13"/>
    <p:sldId id="261" r:id="rId14"/>
    <p:sldId id="262" r:id="rId15"/>
    <p:sldId id="307" r:id="rId16"/>
    <p:sldId id="264" r:id="rId17"/>
    <p:sldId id="320" r:id="rId18"/>
    <p:sldId id="263" r:id="rId19"/>
    <p:sldId id="319" r:id="rId20"/>
    <p:sldId id="321" r:id="rId21"/>
    <p:sldId id="266" r:id="rId22"/>
    <p:sldId id="267" r:id="rId23"/>
    <p:sldId id="268" r:id="rId24"/>
    <p:sldId id="269" r:id="rId25"/>
    <p:sldId id="270" r:id="rId26"/>
    <p:sldId id="271" r:id="rId27"/>
    <p:sldId id="272" r:id="rId28"/>
    <p:sldId id="324" r:id="rId29"/>
    <p:sldId id="325" r:id="rId30"/>
    <p:sldId id="326" r:id="rId31"/>
    <p:sldId id="284" r:id="rId32"/>
    <p:sldId id="274" r:id="rId33"/>
    <p:sldId id="283" r:id="rId34"/>
  </p:sldIdLst>
  <p:sldSz cx="12192000" cy="6858000"/>
  <p:notesSz cx="6858000" cy="994568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MEB MARIA ESTELLA" initials="EME" lastIdx="2" clrIdx="0">
    <p:extLst>
      <p:ext uri="{19B8F6BF-5375-455C-9EA6-DF929625EA0E}">
        <p15:presenceInfo xmlns:p15="http://schemas.microsoft.com/office/powerpoint/2012/main" userId="EMEB MARIA ESTELL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199" autoAdjust="0"/>
    <p:restoredTop sz="92727" autoAdjust="0"/>
  </p:normalViewPr>
  <p:slideViewPr>
    <p:cSldViewPr snapToGrid="0">
      <p:cViewPr varScale="1">
        <p:scale>
          <a:sx n="114" d="100"/>
          <a:sy n="114" d="100"/>
        </p:scale>
        <p:origin x="114" y="1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duca&#231;&#227;o\Documents\Indicadores\eventos%202019\Indicadores%20eventos%202019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Gráfico Qualitativo e Quantitativo Evento Festa da Familia</a:t>
            </a:r>
          </a:p>
        </c:rich>
      </c:tx>
      <c:layout>
        <c:manualLayout>
          <c:xMode val="edge"/>
          <c:yMode val="edge"/>
          <c:x val="0.14617771851991204"/>
          <c:y val="4.76190476190476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4.4928967905234214E-2"/>
          <c:y val="0.14757575757575758"/>
          <c:w val="0.94185662976969686"/>
          <c:h val="0.6914578859460749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1.725125268432355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5.2857609300275546E-3"/>
                  <c:y val="1.371101339605268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"/>
                  <c:y val="4.26423969731052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'[Indicadores eventos 2019.xlsx] Evento festa familia 2019'!$A$3:$A$6</c:f>
              <c:strCache>
                <c:ptCount val="4"/>
                <c:pt idx="0">
                  <c:v>Ótimo</c:v>
                </c:pt>
                <c:pt idx="1">
                  <c:v>Bom</c:v>
                </c:pt>
                <c:pt idx="2">
                  <c:v>regular</c:v>
                </c:pt>
                <c:pt idx="3">
                  <c:v>numero de participantes</c:v>
                </c:pt>
              </c:strCache>
            </c:strRef>
          </c:cat>
          <c:val>
            <c:numRef>
              <c:f>'[Indicadores eventos 2019.xlsx] Evento festa familia 2019'!$B$3:$B$6</c:f>
              <c:numCache>
                <c:formatCode>General</c:formatCode>
                <c:ptCount val="4"/>
                <c:pt idx="0">
                  <c:v>117</c:v>
                </c:pt>
                <c:pt idx="1">
                  <c:v>9</c:v>
                </c:pt>
                <c:pt idx="2">
                  <c:v>0</c:v>
                </c:pt>
                <c:pt idx="3">
                  <c:v>172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251444848"/>
        <c:axId val="251444288"/>
      </c:barChart>
      <c:catAx>
        <c:axId val="251444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51444288"/>
        <c:crosses val="autoZero"/>
        <c:auto val="1"/>
        <c:lblAlgn val="ctr"/>
        <c:lblOffset val="100"/>
        <c:noMultiLvlLbl val="0"/>
      </c:catAx>
      <c:valAx>
        <c:axId val="25144428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51444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6-11T13:28:41.409" idx="2">
    <p:pos x="10" y="10"/>
    <p:text/>
    <p:extLst>
      <p:ext uri="{C676402C-5697-4E1C-873F-D02D1690AC5C}">
        <p15:threadingInfo xmlns:p15="http://schemas.microsoft.com/office/powerpoint/2012/main" timeZoneBias="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882237-ECD1-4A9E-BB92-5DD46EC8ECE2}" type="datetimeFigureOut">
              <a:rPr lang="pt-BR" smtClean="0"/>
              <a:t>12/11/2019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786313"/>
            <a:ext cx="5486400" cy="39163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47213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9447213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A03DB2-2D72-4955-94DE-D5C87CC4AFA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3368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03DB2-2D72-4955-94DE-D5C87CC4AFA7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5132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D4A8A-0D2E-4DB2-B7C5-5CD985C642B7}" type="datetimeFigureOut">
              <a:rPr lang="pt-BR" smtClean="0"/>
              <a:pPr/>
              <a:t>12/11/2019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B5CDA-0D8C-46B5-AC0D-A7580221A9D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5134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D4A8A-0D2E-4DB2-B7C5-5CD985C642B7}" type="datetimeFigureOut">
              <a:rPr lang="pt-BR" smtClean="0"/>
              <a:pPr/>
              <a:t>12/11/2019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B5CDA-0D8C-46B5-AC0D-A7580221A9D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4918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D4A8A-0D2E-4DB2-B7C5-5CD985C642B7}" type="datetimeFigureOut">
              <a:rPr lang="pt-BR" smtClean="0"/>
              <a:pPr/>
              <a:t>12/11/2019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B5CDA-0D8C-46B5-AC0D-A7580221A9D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8043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D4A8A-0D2E-4DB2-B7C5-5CD985C642B7}" type="datetimeFigureOut">
              <a:rPr lang="pt-BR" smtClean="0"/>
              <a:pPr/>
              <a:t>12/11/2019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B5CDA-0D8C-46B5-AC0D-A7580221A9D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7408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D4A8A-0D2E-4DB2-B7C5-5CD985C642B7}" type="datetimeFigureOut">
              <a:rPr lang="pt-BR" smtClean="0"/>
              <a:pPr/>
              <a:t>12/11/2019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B5CDA-0D8C-46B5-AC0D-A7580221A9D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9359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D4A8A-0D2E-4DB2-B7C5-5CD985C642B7}" type="datetimeFigureOut">
              <a:rPr lang="pt-BR" smtClean="0"/>
              <a:pPr/>
              <a:t>12/11/2019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B5CDA-0D8C-46B5-AC0D-A7580221A9D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2785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D4A8A-0D2E-4DB2-B7C5-5CD985C642B7}" type="datetimeFigureOut">
              <a:rPr lang="pt-BR" smtClean="0"/>
              <a:pPr/>
              <a:t>12/11/2019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B5CDA-0D8C-46B5-AC0D-A7580221A9D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4584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D4A8A-0D2E-4DB2-B7C5-5CD985C642B7}" type="datetimeFigureOut">
              <a:rPr lang="pt-BR" smtClean="0"/>
              <a:pPr/>
              <a:t>12/11/2019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B5CDA-0D8C-46B5-AC0D-A7580221A9D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0973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D4A8A-0D2E-4DB2-B7C5-5CD985C642B7}" type="datetimeFigureOut">
              <a:rPr lang="pt-BR" smtClean="0"/>
              <a:pPr/>
              <a:t>12/11/2019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B5CDA-0D8C-46B5-AC0D-A7580221A9D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90952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D4A8A-0D2E-4DB2-B7C5-5CD985C642B7}" type="datetimeFigureOut">
              <a:rPr lang="pt-BR" smtClean="0"/>
              <a:pPr/>
              <a:t>12/11/2019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B5CDA-0D8C-46B5-AC0D-A7580221A9D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9370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D4A8A-0D2E-4DB2-B7C5-5CD985C642B7}" type="datetimeFigureOut">
              <a:rPr lang="pt-BR" smtClean="0"/>
              <a:pPr/>
              <a:t>12/11/2019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B5CDA-0D8C-46B5-AC0D-A7580221A9D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2310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AD4A8A-0D2E-4DB2-B7C5-5CD985C642B7}" type="datetimeFigureOut">
              <a:rPr lang="pt-BR" smtClean="0"/>
              <a:pPr/>
              <a:t>12/11/2019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BB5CDA-0D8C-46B5-AC0D-A7580221A9D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0089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38.jpg"/><Relationship Id="rId7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g"/><Relationship Id="rId10" Type="http://schemas.openxmlformats.org/officeDocument/2006/relationships/image" Target="../media/image45.jpeg"/><Relationship Id="rId4" Type="http://schemas.openxmlformats.org/officeDocument/2006/relationships/image" Target="../media/image39.jpg"/><Relationship Id="rId9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12" Type="http://schemas.openxmlformats.org/officeDocument/2006/relationships/image" Target="../media/image7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11" Type="http://schemas.openxmlformats.org/officeDocument/2006/relationships/image" Target="../media/image74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12" Type="http://schemas.openxmlformats.org/officeDocument/2006/relationships/image" Target="../media/image9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jpeg"/><Relationship Id="rId11" Type="http://schemas.openxmlformats.org/officeDocument/2006/relationships/image" Target="../media/image89.jpeg"/><Relationship Id="rId5" Type="http://schemas.openxmlformats.org/officeDocument/2006/relationships/image" Target="../media/image83.jpeg"/><Relationship Id="rId10" Type="http://schemas.openxmlformats.org/officeDocument/2006/relationships/image" Target="../media/image88.jpeg"/><Relationship Id="rId4" Type="http://schemas.openxmlformats.org/officeDocument/2006/relationships/image" Target="../media/image82.jpeg"/><Relationship Id="rId9" Type="http://schemas.openxmlformats.org/officeDocument/2006/relationships/image" Target="../media/image87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10" Type="http://schemas.openxmlformats.org/officeDocument/2006/relationships/image" Target="../media/image98.jpeg"/><Relationship Id="rId4" Type="http://schemas.openxmlformats.org/officeDocument/2006/relationships/image" Target="../media/image92.jpeg"/><Relationship Id="rId9" Type="http://schemas.openxmlformats.org/officeDocument/2006/relationships/image" Target="../media/image9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58097" y="265865"/>
            <a:ext cx="9144000" cy="327496"/>
          </a:xfrm>
        </p:spPr>
        <p:txBody>
          <a:bodyPr>
            <a:normAutofit fontScale="90000"/>
          </a:bodyPr>
          <a:lstStyle/>
          <a:p>
            <a:r>
              <a:rPr lang="pt-BR" sz="1600" b="1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Assistencial, Educacional e Cultural Vinde a Mim-ASSEVIM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pt-BR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40475" y="6215448"/>
            <a:ext cx="9144000" cy="642552"/>
          </a:xfrm>
        </p:spPr>
        <p:txBody>
          <a:bodyPr>
            <a:normAutofit fontScale="92500" lnSpcReduction="10000"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Guarin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João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Badin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50 – Jardim Morada do Sol – (19)3816-1637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Profa. Maria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Estella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Amstalden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3935 7879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/ Unidade 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Creche Prof.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Nízio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Vieira: (19) 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3935-8414 / Unidade 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Creche Profa. Francisca do Amaral: (19) 3835-4366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/  13346-530 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INDAIATUBA – SP – CNPJ 08.889.456/0001-66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sz="800" dirty="0"/>
          </a:p>
        </p:txBody>
      </p:sp>
      <p:pic>
        <p:nvPicPr>
          <p:cNvPr id="4" name="Imagem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529" y="383212"/>
            <a:ext cx="781050" cy="742950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6" name="Retângulo 5"/>
          <p:cNvSpPr/>
          <p:nvPr/>
        </p:nvSpPr>
        <p:spPr>
          <a:xfrm>
            <a:off x="2842054" y="2795474"/>
            <a:ext cx="6096000" cy="8497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2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RELATÓRIO CIRCUNSTANCIADO </a:t>
            </a:r>
            <a:br>
              <a:rPr lang="pt-BR" sz="2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Referência ao mês de </a:t>
            </a:r>
            <a:r>
              <a:rPr lang="pt-B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Outubro</a:t>
            </a:r>
            <a:r>
              <a:rPr lang="pt-BR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pt-BR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71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629928" y="1297263"/>
            <a:ext cx="5749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            Atividades da Semana da Criança</a:t>
            </a:r>
            <a:endParaRPr lang="pt-BR" dirty="0"/>
          </a:p>
        </p:txBody>
      </p:sp>
      <p:pic>
        <p:nvPicPr>
          <p:cNvPr id="8" name="Imagem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392" y="566091"/>
            <a:ext cx="781050" cy="742950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9" name="Retângulo 8"/>
          <p:cNvSpPr/>
          <p:nvPr/>
        </p:nvSpPr>
        <p:spPr>
          <a:xfrm>
            <a:off x="2222695" y="196949"/>
            <a:ext cx="7821637" cy="337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Assistencial, Educacional e Cultural Vinde a </a:t>
            </a:r>
            <a:r>
              <a:rPr lang="pt-BR" sz="1600" b="1" cap="all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Mim-ASSEVIM</a:t>
            </a:r>
            <a:endParaRPr lang="pt-BR" sz="1600" dirty="0"/>
          </a:p>
        </p:txBody>
      </p:sp>
      <p:sp>
        <p:nvSpPr>
          <p:cNvPr id="11" name="Retângulo 10"/>
          <p:cNvSpPr/>
          <p:nvPr/>
        </p:nvSpPr>
        <p:spPr>
          <a:xfrm>
            <a:off x="3048000" y="6006905"/>
            <a:ext cx="609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</a:t>
            </a:r>
            <a:r>
              <a:rPr lang="pt-BR" sz="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Guarin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João </a:t>
            </a:r>
            <a:r>
              <a:rPr lang="pt-BR" sz="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Badin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50 – Jardim Morada do Sol – (19)3816-1637</a:t>
            </a:r>
          </a:p>
          <a:p>
            <a:pPr algn="ctr">
              <a:lnSpc>
                <a:spcPct val="150000"/>
              </a:lnSpc>
            </a:pP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</a:t>
            </a:r>
            <a:r>
              <a:rPr lang="pt-BR" sz="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Profa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Maria </a:t>
            </a:r>
            <a:r>
              <a:rPr lang="pt-BR" sz="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Estella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Amstalden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3935 7879. / Unidade Creche Prof. </a:t>
            </a:r>
            <a:r>
              <a:rPr lang="pt-BR" sz="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Nízio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Vieira: (19) 3935-8414 / Unidade Creche </a:t>
            </a:r>
            <a:r>
              <a:rPr lang="pt-BR" sz="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Profa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Francisca do Amaral: (19) 3835-4366</a:t>
            </a:r>
          </a:p>
          <a:p>
            <a:pPr algn="ctr">
              <a:lnSpc>
                <a:spcPct val="150000"/>
              </a:lnSpc>
            </a:pP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17/07/2007.  /  13346-530 – INDAIATUBA – SP – CNPJ 08.889.456/0001-66.</a:t>
            </a:r>
            <a:endParaRPr lang="pt-BR" sz="8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78"/>
          <a:stretch/>
        </p:blipFill>
        <p:spPr>
          <a:xfrm>
            <a:off x="9379206" y="1874203"/>
            <a:ext cx="2419815" cy="1829004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53"/>
          <a:stretch/>
        </p:blipFill>
        <p:spPr>
          <a:xfrm>
            <a:off x="3345366" y="1874203"/>
            <a:ext cx="2388468" cy="184883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7" r="17960"/>
          <a:stretch/>
        </p:blipFill>
        <p:spPr>
          <a:xfrm>
            <a:off x="6252442" y="4124234"/>
            <a:ext cx="2389753" cy="1832780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08" y="4112342"/>
            <a:ext cx="2322287" cy="1832781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366" y="4112344"/>
            <a:ext cx="2388467" cy="1832780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08" y="1897406"/>
            <a:ext cx="2322287" cy="1829004"/>
          </a:xfrm>
          <a:prstGeom prst="rect">
            <a:avLst/>
          </a:prstGeom>
        </p:spPr>
      </p:pic>
      <p:pic>
        <p:nvPicPr>
          <p:cNvPr id="28" name="Imagem 2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3"/>
          <a:stretch/>
        </p:blipFill>
        <p:spPr>
          <a:xfrm>
            <a:off x="9379206" y="4112343"/>
            <a:ext cx="2422037" cy="1844671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442" y="1884116"/>
            <a:ext cx="2389753" cy="182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46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797614" y="1457424"/>
            <a:ext cx="5749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            Almoço em comemoração ao Dia dos Professores</a:t>
            </a:r>
            <a:endParaRPr lang="pt-BR" dirty="0"/>
          </a:p>
        </p:txBody>
      </p:sp>
      <p:pic>
        <p:nvPicPr>
          <p:cNvPr id="8" name="Imagem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392" y="566091"/>
            <a:ext cx="781050" cy="742950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9" name="Retângulo 8"/>
          <p:cNvSpPr/>
          <p:nvPr/>
        </p:nvSpPr>
        <p:spPr>
          <a:xfrm>
            <a:off x="2222695" y="196949"/>
            <a:ext cx="7821637" cy="337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Assistencial, Educacional e Cultural Vinde a </a:t>
            </a:r>
            <a:r>
              <a:rPr lang="pt-BR" sz="1600" b="1" cap="all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Mim-ASSEVIM</a:t>
            </a:r>
            <a:endParaRPr lang="pt-BR" sz="1600" dirty="0"/>
          </a:p>
        </p:txBody>
      </p:sp>
      <p:sp>
        <p:nvSpPr>
          <p:cNvPr id="11" name="Retângulo 10"/>
          <p:cNvSpPr/>
          <p:nvPr/>
        </p:nvSpPr>
        <p:spPr>
          <a:xfrm>
            <a:off x="3048000" y="6006905"/>
            <a:ext cx="609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</a:t>
            </a:r>
            <a:r>
              <a:rPr lang="pt-BR" sz="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Guarin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João </a:t>
            </a:r>
            <a:r>
              <a:rPr lang="pt-BR" sz="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Badin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50 – Jardim Morada do Sol – (19)3816-1637</a:t>
            </a:r>
          </a:p>
          <a:p>
            <a:pPr algn="ctr">
              <a:lnSpc>
                <a:spcPct val="150000"/>
              </a:lnSpc>
            </a:pP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</a:t>
            </a:r>
            <a:r>
              <a:rPr lang="pt-BR" sz="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Profa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Maria </a:t>
            </a:r>
            <a:r>
              <a:rPr lang="pt-BR" sz="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Estella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Amstalden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3935 7879. / Unidade Creche Prof. </a:t>
            </a:r>
            <a:r>
              <a:rPr lang="pt-BR" sz="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Nízio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Vieira: (19) 3935-8414 / Unidade Creche </a:t>
            </a:r>
            <a:r>
              <a:rPr lang="pt-BR" sz="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Profa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Francisca do Amaral: (19) 3835-4366</a:t>
            </a:r>
          </a:p>
          <a:p>
            <a:pPr algn="ctr">
              <a:lnSpc>
                <a:spcPct val="150000"/>
              </a:lnSpc>
            </a:pP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17/07/2007.  /  13346-530 – INDAIATUBA – SP – CNPJ 08.889.456/0001-66.</a:t>
            </a:r>
            <a:endParaRPr lang="pt-BR" sz="8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3"/>
          <a:stretch/>
        </p:blipFill>
        <p:spPr>
          <a:xfrm>
            <a:off x="3372443" y="1975139"/>
            <a:ext cx="4978947" cy="328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46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58097" y="265865"/>
            <a:ext cx="9144000" cy="327496"/>
          </a:xfrm>
        </p:spPr>
        <p:txBody>
          <a:bodyPr>
            <a:normAutofit fontScale="90000"/>
          </a:bodyPr>
          <a:lstStyle/>
          <a:p>
            <a:r>
              <a:rPr lang="pt-BR" sz="1600" b="1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Assistencial, Educacional e Cultural Vinde a Mim-ASSEVIM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pt-BR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40475" y="6215448"/>
            <a:ext cx="9144000" cy="642552"/>
          </a:xfrm>
        </p:spPr>
        <p:txBody>
          <a:bodyPr>
            <a:normAutofit fontScale="92500" lnSpcReduction="10000"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Guarin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João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Badin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50 – Jardim Morada do Sol – (19)3816-1637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Profa. Maria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Estella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Amstalden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3935 7879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/ Unidade 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Creche Prof.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Nízio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Vieira: (19) 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3935-8414 / Unidade 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Creche Profa. Francisca do Amaral: (19) 3835-4366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/  13346-530 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INDAIATUBA – SP – CNPJ 08.889.456/0001-66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sz="800" dirty="0"/>
          </a:p>
        </p:txBody>
      </p:sp>
      <p:pic>
        <p:nvPicPr>
          <p:cNvPr id="4" name="Imagem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529" y="383212"/>
            <a:ext cx="781050" cy="742950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9" name="Retângulo 8"/>
          <p:cNvSpPr/>
          <p:nvPr/>
        </p:nvSpPr>
        <p:spPr>
          <a:xfrm>
            <a:off x="720436" y="1243509"/>
            <a:ext cx="6096000" cy="85151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800"/>
              </a:spcAft>
            </a:pPr>
            <a:r>
              <a:rPr lang="pt-B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METAS DE ATENDIMENTO</a:t>
            </a:r>
          </a:p>
          <a:p>
            <a:pPr>
              <a:spcAft>
                <a:spcPts val="800"/>
              </a:spcAft>
            </a:pPr>
            <a:r>
              <a:rPr lang="pt-B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OBJETIVO II: Promoção da Aprendizagem</a:t>
            </a:r>
          </a:p>
          <a:p>
            <a:pPr>
              <a:spcAft>
                <a:spcPts val="800"/>
              </a:spcAft>
            </a:pPr>
            <a:r>
              <a:rPr lang="pt-B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Realizar planejamento e registro da prática pedagógica.</a:t>
            </a:r>
            <a:endParaRPr lang="pt-B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Tabe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197785"/>
              </p:ext>
            </p:extLst>
          </p:nvPr>
        </p:nvGraphicFramePr>
        <p:xfrm>
          <a:off x="797097" y="2128622"/>
          <a:ext cx="7931267" cy="5416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5568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4755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Indicadores de Qualidade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>
                          <a:effectLst/>
                        </a:rPr>
                        <a:t>Metas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>
                          <a:effectLst/>
                        </a:rPr>
                        <a:t>2.1 Registro diário das atividades da turma.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2.1.1 Realização de devolutivas semanais aos professores.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Retângulo 11"/>
          <p:cNvSpPr/>
          <p:nvPr/>
        </p:nvSpPr>
        <p:spPr>
          <a:xfrm>
            <a:off x="720435" y="2821024"/>
            <a:ext cx="8031679" cy="1405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pt-B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 cumprimento a meta 2.1.1 as atividades realizadas com cada turma são registradas em semanários, realizados pelas monitoras. As professoras de M1 e M2 registram as atividades que são realizadas com suas turmas nos Planos de Aula Semanais.</a:t>
            </a:r>
          </a:p>
          <a:p>
            <a:pPr algn="just">
              <a:spcAft>
                <a:spcPts val="800"/>
              </a:spcAft>
            </a:pPr>
            <a:r>
              <a:rPr lang="pt-B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Estes são entregues à coordenação e as devolutivas são feitas de forma semanal nas Horas Atividade Presenciais e reuniões de formação.</a:t>
            </a:r>
          </a:p>
          <a:p>
            <a:pPr algn="just">
              <a:spcAft>
                <a:spcPts val="800"/>
              </a:spcAft>
            </a:pPr>
            <a:r>
              <a:rPr lang="pt-B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t-B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8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58097" y="265865"/>
            <a:ext cx="9144000" cy="327496"/>
          </a:xfrm>
        </p:spPr>
        <p:txBody>
          <a:bodyPr>
            <a:normAutofit fontScale="90000"/>
          </a:bodyPr>
          <a:lstStyle/>
          <a:p>
            <a:r>
              <a:rPr lang="pt-BR" sz="1600" b="1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Assistencial, Educacional e Cultural Vinde a Mim-ASSEVIM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pt-BR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40475" y="6215448"/>
            <a:ext cx="9144000" cy="642552"/>
          </a:xfrm>
        </p:spPr>
        <p:txBody>
          <a:bodyPr>
            <a:normAutofit fontScale="92500" lnSpcReduction="10000"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Guarin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João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Badin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50 – Jardim Morada do Sol – (19)3816-1637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Profa. Maria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Estella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Amstalden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3935 7879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/ Unidade 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Creche Prof.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Nízio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Vieira: (19) 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3935-8414 / Unidade 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Creche Profa. Francisca do Amaral: (19) 3835-4366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/  13346-530 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INDAIATUBA – SP – CNPJ 08.889.456/0001-66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sz="800" dirty="0"/>
          </a:p>
        </p:txBody>
      </p:sp>
      <p:pic>
        <p:nvPicPr>
          <p:cNvPr id="4" name="Imagem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529" y="383212"/>
            <a:ext cx="781050" cy="742950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5" name="Retângulo 4"/>
          <p:cNvSpPr/>
          <p:nvPr/>
        </p:nvSpPr>
        <p:spPr>
          <a:xfrm>
            <a:off x="618836" y="1311297"/>
            <a:ext cx="6096000" cy="85151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800"/>
              </a:spcAft>
            </a:pPr>
            <a:r>
              <a:rPr lang="pt-B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METAS DE ATENDIMENTO</a:t>
            </a:r>
          </a:p>
          <a:p>
            <a:pPr>
              <a:spcAft>
                <a:spcPts val="800"/>
              </a:spcAft>
            </a:pPr>
            <a:r>
              <a:rPr lang="pt-B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OBJETIVO II: Promoção da Aprendizagem</a:t>
            </a:r>
          </a:p>
          <a:p>
            <a:pPr>
              <a:spcAft>
                <a:spcPts val="800"/>
              </a:spcAft>
            </a:pPr>
            <a:r>
              <a:rPr lang="pt-B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Acompanhar o desenvolvimento das crianças por meio de relatórios de aprendizagem.</a:t>
            </a:r>
            <a:endParaRPr lang="pt-B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253964"/>
              </p:ext>
            </p:extLst>
          </p:nvPr>
        </p:nvGraphicFramePr>
        <p:xfrm>
          <a:off x="701960" y="2175580"/>
          <a:ext cx="7777022" cy="5416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494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69207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Indicadores de Qualidade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Metas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>
                          <a:effectLst/>
                        </a:rPr>
                        <a:t>3.1 Elaboração de relatórios individuais dos alunos.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3.1.1 Elaboração de dois relatórios de cada aluno: junho e dezembro.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Retângulo 6"/>
          <p:cNvSpPr/>
          <p:nvPr/>
        </p:nvSpPr>
        <p:spPr>
          <a:xfrm>
            <a:off x="628072" y="2880748"/>
            <a:ext cx="7873671" cy="1183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 cumprimento a meta 3.1.1 realizaremos a cada CAP, bimestralmente, a avaliação e acompanhamento do desenvolvimento dos alunos. Esse será registrado em avaliações realizadas em Junho e Novembro, que será mostrada aos pais na Reunião de Pais e Mestres dos meses de Agosto e Novembro.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Nesse momento entregamos aos pais a mesma avaliação para que os pais preencham a visão deles do desenvolvimento de seus filhos.</a:t>
            </a:r>
          </a:p>
        </p:txBody>
      </p:sp>
    </p:spTree>
    <p:extLst>
      <p:ext uri="{BB962C8B-B14F-4D97-AF65-F5344CB8AC3E}">
        <p14:creationId xmlns:p14="http://schemas.microsoft.com/office/powerpoint/2010/main" val="128634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58097" y="265865"/>
            <a:ext cx="9144000" cy="327496"/>
          </a:xfrm>
        </p:spPr>
        <p:txBody>
          <a:bodyPr>
            <a:normAutofit fontScale="90000"/>
          </a:bodyPr>
          <a:lstStyle/>
          <a:p>
            <a:r>
              <a:rPr lang="pt-BR" sz="1600" b="1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Assistencial, Educacional e Cultural Vinde a Mim-ASSEVIM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pt-BR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40475" y="6215448"/>
            <a:ext cx="9144000" cy="642552"/>
          </a:xfrm>
        </p:spPr>
        <p:txBody>
          <a:bodyPr>
            <a:normAutofit fontScale="92500" lnSpcReduction="10000"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Guarin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João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Badin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50 – Jardim Morada do Sol – (19)3816-1637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Profa. Maria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Estella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Amstalden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3935 7879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/ Unidade 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Creche Prof.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Nízio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Vieira: (19) 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3935-8414 / Unidade 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Creche Profa. Francisca do Amaral: (19) 3835-4366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/  13346-530 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INDAIATUBA – SP – CNPJ 08.889.456/0001-66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sz="800" dirty="0"/>
          </a:p>
        </p:txBody>
      </p:sp>
      <p:pic>
        <p:nvPicPr>
          <p:cNvPr id="4" name="Imagem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529" y="383212"/>
            <a:ext cx="781050" cy="742950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8" name="Retângulo 7"/>
          <p:cNvSpPr/>
          <p:nvPr/>
        </p:nvSpPr>
        <p:spPr>
          <a:xfrm>
            <a:off x="683491" y="1243509"/>
            <a:ext cx="10714182" cy="89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METAS DE ATENDIMENTO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OBJETIVO III: Garantia da Infância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Planejar situações orientadas para que as crianças se expressem por meio de diferentes linguagens plásticas, simbólicas, musicais e corporais.</a:t>
            </a:r>
            <a:endParaRPr lang="pt-B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e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4221163"/>
              </p:ext>
            </p:extLst>
          </p:nvPr>
        </p:nvGraphicFramePr>
        <p:xfrm>
          <a:off x="778625" y="2133881"/>
          <a:ext cx="9178175" cy="14385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0726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7090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Indicadores de Qualidade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Metas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marL="742950" lvl="1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pt-BR" sz="1100">
                          <a:effectLst/>
                        </a:rPr>
                        <a:t>Rotina semanal: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lphaLcParenR"/>
                      </a:pPr>
                      <a:r>
                        <a:rPr lang="pt-BR" sz="1100">
                          <a:effectLst/>
                        </a:rPr>
                        <a:t>Atividades planejadas nos diferentes espaços naturais, culturais e de lazer da sua localidade.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lphaLcParenR"/>
                      </a:pPr>
                      <a:r>
                        <a:rPr lang="pt-BR" sz="1100">
                          <a:effectLst/>
                        </a:rPr>
                        <a:t>Brincadeiras de faz de conta.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lphaLcParenR"/>
                      </a:pPr>
                      <a:r>
                        <a:rPr lang="pt-BR" sz="1100">
                          <a:effectLst/>
                        </a:rPr>
                        <a:t>Produções artísticas: pinturas, desenhos, esculturas, com materiais diversos e adequados à faixa etária.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lphaLcParenR"/>
                      </a:pPr>
                      <a:r>
                        <a:rPr lang="pt-BR" sz="1100">
                          <a:effectLst/>
                        </a:rPr>
                        <a:t>Brincadeiras que explorem gestos, canções, recitações de poemas, parlendas, entre outras.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lphaLcParenR"/>
                      </a:pPr>
                      <a:r>
                        <a:rPr lang="pt-BR" sz="1100">
                          <a:effectLst/>
                        </a:rPr>
                        <a:t>Brincadeiras que explorem o movimento e o desenvolvimento sensorial.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1.1.1 Mínimo de 50% do tempo da rotina dedicada a atividades orientadas.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Retângulo 9"/>
          <p:cNvSpPr/>
          <p:nvPr/>
        </p:nvSpPr>
        <p:spPr>
          <a:xfrm>
            <a:off x="683491" y="3558322"/>
            <a:ext cx="9309595" cy="985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 cumprimento a meta 1.1.1 anexamos o quadro de rotina que constam a frequência das atividades citadas no item 1.1.   As atividades realizadas no mês de </a:t>
            </a:r>
            <a:r>
              <a:rPr lang="pt-BR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Outubro</a:t>
            </a:r>
            <a:r>
              <a:rPr lang="pt-BR" sz="120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estão ligadas aos projetos, dentre os quais foram realizados: atividades  com músicas , </a:t>
            </a:r>
            <a:r>
              <a:rPr lang="pt-BR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contação</a:t>
            </a:r>
            <a:r>
              <a:rPr lang="pt-B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histórias,  brincadeiras diversas englobando: , </a:t>
            </a:r>
            <a:r>
              <a:rPr lang="pt-BR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pt-B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incanas, leituras, fantoches, histórias com desenhos, e estímulos sensoriais diversos.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pt-B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130977" y="4169957"/>
            <a:ext cx="2889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    </a:t>
            </a:r>
            <a:r>
              <a:rPr lang="pt-BR" sz="1200" dirty="0" smtClean="0"/>
              <a:t>Brincadeira com bexiga na área externa</a:t>
            </a:r>
            <a:endParaRPr lang="pt-BR" sz="1200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6204009" y="4286225"/>
            <a:ext cx="40985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   Atividade de pintura com berçário </a:t>
            </a:r>
            <a:endParaRPr lang="pt-BR" sz="1200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7447639" y="4127167"/>
            <a:ext cx="47443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  </a:t>
            </a:r>
            <a:endParaRPr lang="pt-BR" sz="1200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4013547" y="4262290"/>
            <a:ext cx="31641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Festa a fantasia</a:t>
            </a:r>
            <a:endParaRPr lang="pt-BR" sz="1200" dirty="0"/>
          </a:p>
        </p:txBody>
      </p:sp>
      <p:sp>
        <p:nvSpPr>
          <p:cNvPr id="20" name="CaixaDeTexto 19"/>
          <p:cNvSpPr txBox="1"/>
          <p:nvPr/>
        </p:nvSpPr>
        <p:spPr>
          <a:xfrm>
            <a:off x="9475747" y="4308033"/>
            <a:ext cx="22526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Roda de conversa com canções</a:t>
            </a:r>
            <a:endParaRPr lang="pt-BR" sz="1200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7"/>
          <a:stretch/>
        </p:blipFill>
        <p:spPr>
          <a:xfrm>
            <a:off x="356839" y="4557518"/>
            <a:ext cx="2622097" cy="1694354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6"/>
          <a:stretch/>
        </p:blipFill>
        <p:spPr>
          <a:xfrm rot="5400000">
            <a:off x="3742076" y="4103898"/>
            <a:ext cx="1694355" cy="2601600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27" b="22601"/>
          <a:stretch/>
        </p:blipFill>
        <p:spPr>
          <a:xfrm>
            <a:off x="6199571" y="4582728"/>
            <a:ext cx="2476078" cy="169435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313" y="4582728"/>
            <a:ext cx="2599224" cy="169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89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58097" y="265865"/>
            <a:ext cx="9144000" cy="327496"/>
          </a:xfrm>
        </p:spPr>
        <p:txBody>
          <a:bodyPr>
            <a:normAutofit fontScale="90000"/>
          </a:bodyPr>
          <a:lstStyle/>
          <a:p>
            <a:r>
              <a:rPr lang="pt-BR" sz="1600" b="1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Assistencial, Educacional e Cultural Vinde a Mim-ASSEVIM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pt-BR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08965" y="6234812"/>
            <a:ext cx="9144000" cy="642552"/>
          </a:xfrm>
        </p:spPr>
        <p:txBody>
          <a:bodyPr>
            <a:normAutofit fontScale="92500" lnSpcReduction="10000"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Guarin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João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Badin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50 – Jardim Morada do Sol – (19)3816-1637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Profa. Maria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Estella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Amstalden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3935 7879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/ Unidade 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Creche Prof.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Nízio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Vieira: (19) 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3935-8414 / Unidade 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Creche Profa. Francisca do Amaral: (19) 3835-4366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/  13346-530 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INDAIATUBA – SP – CNPJ 08.889.456/0001-66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sz="800" dirty="0"/>
          </a:p>
        </p:txBody>
      </p:sp>
      <p:pic>
        <p:nvPicPr>
          <p:cNvPr id="4" name="Imagem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529" y="383212"/>
            <a:ext cx="781050" cy="742950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9" name="CaixaDeTexto 8"/>
          <p:cNvSpPr txBox="1"/>
          <p:nvPr/>
        </p:nvSpPr>
        <p:spPr>
          <a:xfrm>
            <a:off x="4576070" y="1292073"/>
            <a:ext cx="38753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Atividade de concentração e raciocínio</a:t>
            </a:r>
            <a:endParaRPr lang="pt-BR" sz="12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8557925" y="1276765"/>
            <a:ext cx="37538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Atividade concentração e agilidade</a:t>
            </a:r>
            <a:endParaRPr lang="pt-BR" sz="1200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868975" y="1279981"/>
            <a:ext cx="3600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Atividade de noção espacial e coordenação</a:t>
            </a:r>
            <a:endParaRPr lang="pt-BR" sz="1200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900955" y="3760447"/>
            <a:ext cx="2858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/>
              <a:t>Atividade de equilíbrio , noção espacial e lateralidade</a:t>
            </a:r>
            <a:endParaRPr lang="pt-BR" sz="1200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8204943" y="3846687"/>
            <a:ext cx="2967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/>
              <a:t>Atividade de força e coordenação</a:t>
            </a:r>
            <a:endParaRPr lang="pt-BR" sz="12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5231900" y="3831753"/>
            <a:ext cx="28881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Noção espacial e cores</a:t>
            </a:r>
            <a:endParaRPr lang="pt-BR" sz="1200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09"/>
          <a:stretch/>
        </p:blipFill>
        <p:spPr>
          <a:xfrm rot="5400000">
            <a:off x="1229542" y="4017396"/>
            <a:ext cx="2128496" cy="264937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513" y="1696568"/>
            <a:ext cx="2642202" cy="1966103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7" t="9269" r="14228" b="5366"/>
          <a:stretch/>
        </p:blipFill>
        <p:spPr>
          <a:xfrm>
            <a:off x="4679513" y="4277834"/>
            <a:ext cx="2642202" cy="2128497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655" y="1695877"/>
            <a:ext cx="2601581" cy="1969013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03" y="1695877"/>
            <a:ext cx="2644470" cy="1966102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94"/>
          <a:stretch/>
        </p:blipFill>
        <p:spPr>
          <a:xfrm>
            <a:off x="8387654" y="4245891"/>
            <a:ext cx="2601581" cy="214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81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58097" y="265865"/>
            <a:ext cx="9144000" cy="327496"/>
          </a:xfrm>
        </p:spPr>
        <p:txBody>
          <a:bodyPr>
            <a:normAutofit fontScale="90000"/>
          </a:bodyPr>
          <a:lstStyle/>
          <a:p>
            <a:r>
              <a:rPr lang="pt-BR" sz="1600" b="1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Assistencial, Educacional e Cultural Vinde a Mim-ASSEVIM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pt-BR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40475" y="6215448"/>
            <a:ext cx="9144000" cy="642552"/>
          </a:xfrm>
        </p:spPr>
        <p:txBody>
          <a:bodyPr>
            <a:normAutofit fontScale="92500" lnSpcReduction="10000"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Guarin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João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Badin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50 – Jardim Morada do Sol – (19)3816-1637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Profa. Maria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Estella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Amstalden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3935 7879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/ Unidade 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Creche Prof.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Nízio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Vieira: (19) 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3935-8414 / Unidade 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Creche Profa. Francisca do Amaral: (19) 3835-4366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/  13346-530 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INDAIATUBA – SP – CNPJ 08.889.456/0001-66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sz="800" dirty="0"/>
          </a:p>
        </p:txBody>
      </p:sp>
      <p:pic>
        <p:nvPicPr>
          <p:cNvPr id="4" name="Imagem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529" y="383212"/>
            <a:ext cx="781050" cy="742950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5" name="Retângulo 4"/>
          <p:cNvSpPr/>
          <p:nvPr/>
        </p:nvSpPr>
        <p:spPr>
          <a:xfrm>
            <a:off x="461818" y="1243509"/>
            <a:ext cx="6096000" cy="89037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METAS DE ATENDIMENTO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OBJETIVO III: Garantia da Infância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Planejar situações que visem ao desenvolvimento das linguagens escrita, oral e leitura.</a:t>
            </a:r>
            <a:endParaRPr lang="pt-B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4570694"/>
              </p:ext>
            </p:extLst>
          </p:nvPr>
        </p:nvGraphicFramePr>
        <p:xfrm>
          <a:off x="529243" y="2133881"/>
          <a:ext cx="9141230" cy="9004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397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40145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>
                          <a:effectLst/>
                        </a:rPr>
                        <a:t>Indicadores de Qualidade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>
                          <a:effectLst/>
                        </a:rPr>
                        <a:t>Metas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marL="742950" lvl="1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pt-BR" sz="1100">
                          <a:effectLst/>
                        </a:rPr>
                        <a:t>Rotina semanal: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lphaLcParenR"/>
                      </a:pPr>
                      <a:r>
                        <a:rPr lang="pt-BR" sz="1100">
                          <a:effectLst/>
                        </a:rPr>
                        <a:t>Atividades diárias de leitura e contação de histórias, de diversos gêneros literários, para e pelas crianças.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lphaLcParenR"/>
                      </a:pPr>
                      <a:r>
                        <a:rPr lang="pt-BR" sz="1100">
                          <a:effectLst/>
                        </a:rPr>
                        <a:t>Atividades significativas de produção de texto para que as crianças participem mesmo sem saber escrever.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2.1.1 Mínimo de 50% do tempo da rotina dedicada a atividades orientadas.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Retângulo 10"/>
          <p:cNvSpPr/>
          <p:nvPr/>
        </p:nvSpPr>
        <p:spPr>
          <a:xfrm>
            <a:off x="461818" y="3010514"/>
            <a:ext cx="9193811" cy="487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 cumprimento a meta 2.1.1. No mês de </a:t>
            </a:r>
            <a:r>
              <a:rPr lang="pt-BR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Outubro</a:t>
            </a:r>
            <a:r>
              <a:rPr lang="pt-B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foram realizadas atividades ligadas ao Projeto Didático de Leitura, como </a:t>
            </a:r>
            <a:r>
              <a:rPr lang="pt-BR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contação</a:t>
            </a:r>
            <a:r>
              <a:rPr lang="pt-B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diária de histórias, utilizando livros de diversos gêneros literários </a:t>
            </a:r>
            <a:r>
              <a:rPr lang="pt-BR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pt-B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contação</a:t>
            </a:r>
            <a:r>
              <a:rPr lang="pt-B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com teatro e outros.</a:t>
            </a:r>
            <a:endParaRPr lang="pt-B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1098516" y="3588526"/>
            <a:ext cx="1785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err="1" smtClean="0"/>
              <a:t>Contação</a:t>
            </a:r>
            <a:r>
              <a:rPr lang="pt-BR" sz="1200" dirty="0" smtClean="0"/>
              <a:t> com fantoches e interação das crianças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4231741" y="3637020"/>
            <a:ext cx="1992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/>
              <a:t>Identificando e escrevendo vogais</a:t>
            </a:r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 flipH="1">
            <a:off x="7115752" y="3773192"/>
            <a:ext cx="3313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Atividade Orientada com a professora</a:t>
            </a:r>
            <a:endParaRPr lang="pt-BR" sz="1200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97" y="4223862"/>
            <a:ext cx="2655448" cy="1991586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32284" y="3803004"/>
            <a:ext cx="1991588" cy="2833304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57107" y="3916929"/>
            <a:ext cx="1991587" cy="260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06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58097" y="265865"/>
            <a:ext cx="9144000" cy="327496"/>
          </a:xfrm>
        </p:spPr>
        <p:txBody>
          <a:bodyPr>
            <a:normAutofit fontScale="90000"/>
          </a:bodyPr>
          <a:lstStyle/>
          <a:p>
            <a:r>
              <a:rPr lang="pt-BR" sz="1600" b="1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Assistencial, Educacional e Cultural Vinde a Mim-ASSEVIM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pt-BR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40475" y="6215448"/>
            <a:ext cx="9144000" cy="642552"/>
          </a:xfrm>
        </p:spPr>
        <p:txBody>
          <a:bodyPr>
            <a:normAutofit fontScale="92500" lnSpcReduction="10000"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Guarin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João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Badin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50 – Jardim Morada do Sol – (19)3816-1637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Profa. Maria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Estella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Amstalden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3935 7879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/ Unidade 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Creche Prof.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Nízio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Vieira: (19) 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3935-8414 / Unidade 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Creche Profa. Francisca do Amaral: (19) 3835-4366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/  13346-530 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INDAIATUBA – SP – CNPJ 08.889.456/0001-66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sz="800" dirty="0"/>
          </a:p>
        </p:txBody>
      </p:sp>
      <p:pic>
        <p:nvPicPr>
          <p:cNvPr id="4" name="Imagem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529" y="383212"/>
            <a:ext cx="781050" cy="742950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20" name="CaixaDeTexto 19"/>
          <p:cNvSpPr txBox="1"/>
          <p:nvPr/>
        </p:nvSpPr>
        <p:spPr>
          <a:xfrm>
            <a:off x="1808100" y="1349361"/>
            <a:ext cx="2390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err="1" smtClean="0"/>
              <a:t>Contação</a:t>
            </a:r>
            <a:r>
              <a:rPr lang="pt-BR" sz="1200" dirty="0" smtClean="0"/>
              <a:t> de história com participação do </a:t>
            </a:r>
            <a:r>
              <a:rPr lang="pt-BR" sz="1200" dirty="0" err="1" smtClean="0"/>
              <a:t>Super</a:t>
            </a:r>
            <a:r>
              <a:rPr lang="pt-BR" sz="1200" dirty="0" smtClean="0"/>
              <a:t> Amigão</a:t>
            </a:r>
            <a:endParaRPr lang="pt-BR" sz="1200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6848225" y="1349361"/>
            <a:ext cx="2105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err="1" smtClean="0"/>
              <a:t>Contação</a:t>
            </a:r>
            <a:r>
              <a:rPr lang="pt-BR" sz="1200" dirty="0" smtClean="0"/>
              <a:t> de história com teatro sobre contos de fada</a:t>
            </a:r>
            <a:endParaRPr lang="pt-BR" sz="1200" dirty="0"/>
          </a:p>
        </p:txBody>
      </p:sp>
      <p:sp>
        <p:nvSpPr>
          <p:cNvPr id="22" name="CaixaDeTexto 21"/>
          <p:cNvSpPr txBox="1"/>
          <p:nvPr/>
        </p:nvSpPr>
        <p:spPr>
          <a:xfrm>
            <a:off x="1144046" y="3932847"/>
            <a:ext cx="3054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err="1" smtClean="0"/>
              <a:t>Contação</a:t>
            </a:r>
            <a:r>
              <a:rPr lang="pt-BR" sz="1200" dirty="0" smtClean="0"/>
              <a:t> de história com teatro das monitoras</a:t>
            </a:r>
            <a:endParaRPr lang="pt-BR" sz="1200" dirty="0"/>
          </a:p>
        </p:txBody>
      </p:sp>
      <p:sp>
        <p:nvSpPr>
          <p:cNvPr id="23" name="CaixaDeTexto 22"/>
          <p:cNvSpPr txBox="1"/>
          <p:nvPr/>
        </p:nvSpPr>
        <p:spPr>
          <a:xfrm>
            <a:off x="6521412" y="3999722"/>
            <a:ext cx="2404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err="1" smtClean="0"/>
              <a:t>Contação</a:t>
            </a:r>
            <a:r>
              <a:rPr lang="pt-BR" sz="1200" dirty="0" smtClean="0"/>
              <a:t> de história com materiais ilustrativos em roda de conversa </a:t>
            </a:r>
            <a:endParaRPr lang="pt-BR" sz="12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252"/>
          <a:stretch/>
        </p:blipFill>
        <p:spPr>
          <a:xfrm>
            <a:off x="1360448" y="1858246"/>
            <a:ext cx="2837983" cy="2086959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80633" y="1458191"/>
            <a:ext cx="2085613" cy="2885723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08"/>
          <a:stretch/>
        </p:blipFill>
        <p:spPr>
          <a:xfrm>
            <a:off x="1360448" y="4406870"/>
            <a:ext cx="2837983" cy="2014181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578" y="4461387"/>
            <a:ext cx="2885723" cy="195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05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58097" y="265865"/>
            <a:ext cx="9144000" cy="327496"/>
          </a:xfrm>
        </p:spPr>
        <p:txBody>
          <a:bodyPr>
            <a:normAutofit fontScale="90000"/>
          </a:bodyPr>
          <a:lstStyle/>
          <a:p>
            <a:r>
              <a:rPr lang="pt-BR" sz="1600" b="1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Assistencial, Educacional e Cultural Vinde a Mim-ASSEVIM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pt-BR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40475" y="6215448"/>
            <a:ext cx="9144000" cy="642552"/>
          </a:xfrm>
        </p:spPr>
        <p:txBody>
          <a:bodyPr>
            <a:normAutofit fontScale="92500" lnSpcReduction="10000"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Guarin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João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Badin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50 – Jardim Morada do Sol – (19)3816-1637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Profa. Maria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Estella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Amstalden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3935 7879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/ Unidade 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Creche Prof.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Nízio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Vieira: (19) 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3935-8414 / Unidade 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Creche Profa. Francisca do Amaral: (19) 3835-4366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/  13346-530 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INDAIATUBA – SP – CNPJ 08.889.456/0001-66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sz="800" dirty="0"/>
          </a:p>
        </p:txBody>
      </p:sp>
      <p:pic>
        <p:nvPicPr>
          <p:cNvPr id="4" name="Imagem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529" y="383212"/>
            <a:ext cx="781050" cy="742950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5" name="Retângulo 4"/>
          <p:cNvSpPr/>
          <p:nvPr/>
        </p:nvSpPr>
        <p:spPr>
          <a:xfrm>
            <a:off x="591126" y="1243509"/>
            <a:ext cx="8811491" cy="881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METAS DE ATENDIMENTO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OBJETIVO IV: Formação em Serviço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Planejar os momentos semanais de trabalho pedagógico entre os pares.</a:t>
            </a:r>
            <a:endParaRPr lang="pt-B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2575676"/>
              </p:ext>
            </p:extLst>
          </p:nvPr>
        </p:nvGraphicFramePr>
        <p:xfrm>
          <a:off x="677025" y="2125161"/>
          <a:ext cx="7783484" cy="5416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5555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92792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>
                          <a:effectLst/>
                        </a:rPr>
                        <a:t>Indicadores de Qualidade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>
                          <a:effectLst/>
                        </a:rPr>
                        <a:t>Metas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marL="742950" lvl="1" indent="-28575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rabicPeriod"/>
                      </a:pPr>
                      <a:r>
                        <a:rPr lang="pt-BR" sz="1100">
                          <a:effectLst/>
                        </a:rPr>
                        <a:t>Plano de ensino focado na necessidade formativa da equipe docente.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1.1.1 Realização de 85% dos encontros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Retângulo 6"/>
          <p:cNvSpPr/>
          <p:nvPr/>
        </p:nvSpPr>
        <p:spPr>
          <a:xfrm>
            <a:off x="591126" y="2775309"/>
            <a:ext cx="7910617" cy="882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 cumprimento a meta 1.1.1 realizamos atendimento semanal com as professoras de Maternal 1 e 2 com o objetivo de identificar as necessidades e avaliar o desenvolvimento do corpo docente e educandos. A formação continuada da equipe se dá, conforme descrito no calendário, mensalmente. No mês de </a:t>
            </a:r>
            <a:r>
              <a:rPr lang="pt-BR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Outubro</a:t>
            </a:r>
            <a:r>
              <a:rPr lang="pt-B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tema </a:t>
            </a:r>
            <a:r>
              <a:rPr lang="pt-BR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Alegria</a:t>
            </a:r>
            <a:r>
              <a:rPr lang="pt-B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com dinâmicas, apresentação do projeto do mês seguinte, assuntos diversos e comemoração das aniversariantes do mês. </a:t>
            </a:r>
          </a:p>
        </p:txBody>
      </p:sp>
    </p:spTree>
    <p:extLst>
      <p:ext uri="{BB962C8B-B14F-4D97-AF65-F5344CB8AC3E}">
        <p14:creationId xmlns:p14="http://schemas.microsoft.com/office/powerpoint/2010/main" val="391518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58097" y="265865"/>
            <a:ext cx="9144000" cy="327496"/>
          </a:xfrm>
        </p:spPr>
        <p:txBody>
          <a:bodyPr>
            <a:normAutofit fontScale="90000"/>
          </a:bodyPr>
          <a:lstStyle/>
          <a:p>
            <a:r>
              <a:rPr lang="pt-BR" sz="1600" b="1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Assistencial, Educacional e Cultural Vinde a Mim-ASSEVIM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pt-BR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40475" y="6215448"/>
            <a:ext cx="9144000" cy="642552"/>
          </a:xfrm>
        </p:spPr>
        <p:txBody>
          <a:bodyPr>
            <a:normAutofit fontScale="92500" lnSpcReduction="10000"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Guarin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João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Badin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50 – Jardim Morada do Sol – (19)3816-1637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Profa. Maria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Estella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Amstalden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3935 7879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/ Unidade 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Creche Prof.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Nízio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Vieira: (19) 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3935-8414 / Unidade 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Creche Profa. Francisca do Amaral: (19) 3835-4366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/  13346-530 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INDAIATUBA – SP – CNPJ 08.889.456/0001-66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sz="800" dirty="0"/>
          </a:p>
        </p:txBody>
      </p:sp>
      <p:pic>
        <p:nvPicPr>
          <p:cNvPr id="4" name="Imagem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529" y="383212"/>
            <a:ext cx="781050" cy="742950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7" name="CaixaDeTexto 6"/>
          <p:cNvSpPr txBox="1"/>
          <p:nvPr/>
        </p:nvSpPr>
        <p:spPr>
          <a:xfrm>
            <a:off x="1122025" y="2033845"/>
            <a:ext cx="5314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Projeto Viva Bem/Ginastica Laboral</a:t>
            </a:r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6820828" y="2038714"/>
            <a:ext cx="4558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Projeto Viva Bem/Aniversariantes do mês</a:t>
            </a:r>
            <a:endParaRPr lang="pt-BR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828" y="2609452"/>
            <a:ext cx="3986544" cy="231457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56" y="2609453"/>
            <a:ext cx="4114800" cy="231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95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58097" y="265865"/>
            <a:ext cx="9144000" cy="327496"/>
          </a:xfrm>
        </p:spPr>
        <p:txBody>
          <a:bodyPr>
            <a:normAutofit fontScale="90000"/>
          </a:bodyPr>
          <a:lstStyle/>
          <a:p>
            <a:r>
              <a:rPr lang="pt-BR" sz="1600" b="1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Assistencial, Educacional e Cultural Vinde a Mim-ASSEVIM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pt-BR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40475" y="6215448"/>
            <a:ext cx="9144000" cy="642552"/>
          </a:xfrm>
        </p:spPr>
        <p:txBody>
          <a:bodyPr>
            <a:normAutofit fontScale="92500" lnSpcReduction="10000"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Guarin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João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Badin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50 – Jardim Morada do Sol – (19)3816-1637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Profa. Maria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Estella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Amstalden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3935 7879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/ Unidade 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Creche Prof.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Nízio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Vieira: (19) 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3935-8414 / Unidade 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Creche Profa. Francisca do Amaral: (19) 3835-4366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/  13346-530 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INDAIATUBA – SP – CNPJ 08.889.456/0001-66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sz="800" dirty="0"/>
          </a:p>
        </p:txBody>
      </p:sp>
      <p:pic>
        <p:nvPicPr>
          <p:cNvPr id="4" name="Imagem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529" y="383212"/>
            <a:ext cx="781050" cy="742950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5" name="Retângulo 4"/>
          <p:cNvSpPr/>
          <p:nvPr/>
        </p:nvSpPr>
        <p:spPr>
          <a:xfrm>
            <a:off x="3048000" y="3035174"/>
            <a:ext cx="6096000" cy="7876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CRECHE PROFESSORA  </a:t>
            </a:r>
            <a:endParaRPr lang="pt-BR" sz="1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MARIA ESTELLA AMSTALDEN</a:t>
            </a:r>
            <a:endParaRPr lang="pt-BR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89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58097" y="265865"/>
            <a:ext cx="9144000" cy="327496"/>
          </a:xfrm>
        </p:spPr>
        <p:txBody>
          <a:bodyPr>
            <a:normAutofit fontScale="90000"/>
          </a:bodyPr>
          <a:lstStyle/>
          <a:p>
            <a:r>
              <a:rPr lang="pt-BR" sz="1600" b="1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Assistencial, Educacional e Cultural Vinde a Mim-ASSEVIM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pt-BR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40475" y="6215448"/>
            <a:ext cx="9144000" cy="642552"/>
          </a:xfrm>
        </p:spPr>
        <p:txBody>
          <a:bodyPr>
            <a:normAutofit fontScale="92500" lnSpcReduction="10000"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Guarin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João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Badin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50 – Jardim Morada do Sol – (19)3816-1637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Profa. Maria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Estella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Amstalden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3935 7879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/ Unidade 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Creche Prof.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Nízio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Vieira: (19) 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3935-8414 / Unidade 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Creche Profa. Francisca do Amaral: (19) 3835-4366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/  13346-530 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INDAIATUBA – SP – CNPJ 08.889.456/0001-66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sz="800" dirty="0"/>
          </a:p>
        </p:txBody>
      </p:sp>
      <p:pic>
        <p:nvPicPr>
          <p:cNvPr id="4" name="Imagem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529" y="383212"/>
            <a:ext cx="781050" cy="742950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5" name="CaixaDeTexto 4"/>
          <p:cNvSpPr txBox="1"/>
          <p:nvPr/>
        </p:nvSpPr>
        <p:spPr>
          <a:xfrm>
            <a:off x="3157402" y="1427356"/>
            <a:ext cx="7527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Projeto Viva Bem/Festa das famílias dos funcionários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16"/>
          <a:stretch/>
        </p:blipFill>
        <p:spPr>
          <a:xfrm rot="5400000">
            <a:off x="434898" y="1976546"/>
            <a:ext cx="1884556" cy="217448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879" y="2121512"/>
            <a:ext cx="2066693" cy="1884556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031" y="2121512"/>
            <a:ext cx="2028887" cy="1884556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296" y="2121512"/>
            <a:ext cx="2010936" cy="1884556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692" y="2121512"/>
            <a:ext cx="2157509" cy="1884556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1" r="12338"/>
          <a:stretch/>
        </p:blipFill>
        <p:spPr>
          <a:xfrm rot="5400000">
            <a:off x="417424" y="4264597"/>
            <a:ext cx="1919501" cy="2174486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879" y="4392088"/>
            <a:ext cx="2066693" cy="1919502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030" y="4392087"/>
            <a:ext cx="2028887" cy="1950099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296" y="4392088"/>
            <a:ext cx="2010936" cy="1919501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692" y="4392089"/>
            <a:ext cx="2157509" cy="1919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58097" y="265865"/>
            <a:ext cx="9144000" cy="327496"/>
          </a:xfrm>
        </p:spPr>
        <p:txBody>
          <a:bodyPr>
            <a:normAutofit fontScale="90000"/>
          </a:bodyPr>
          <a:lstStyle/>
          <a:p>
            <a:r>
              <a:rPr lang="pt-BR" sz="1600" b="1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Assistencial, Educacional e Cultural Vinde a Mim-ASSEVIM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pt-BR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40475" y="6215448"/>
            <a:ext cx="9144000" cy="642552"/>
          </a:xfrm>
        </p:spPr>
        <p:txBody>
          <a:bodyPr>
            <a:normAutofit fontScale="92500" lnSpcReduction="10000"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Guarin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João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Badin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50 – Jardim Morada do Sol – (19)3816-1637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Profa. Maria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Estella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Amstalden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3935 7879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/ Unidade 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Creche Prof.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Nízio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Vieira: (19) 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3935-8414 / Unidade 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Creche Profa. Francisca do Amaral: (19) 3835-4366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/  13346-530 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INDAIATUBA – SP – CNPJ 08.889.456/0001-66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sz="800" dirty="0"/>
          </a:p>
        </p:txBody>
      </p:sp>
      <p:pic>
        <p:nvPicPr>
          <p:cNvPr id="4" name="Imagem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529" y="383212"/>
            <a:ext cx="781050" cy="742950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5" name="Retângulo 4"/>
          <p:cNvSpPr/>
          <p:nvPr/>
        </p:nvSpPr>
        <p:spPr>
          <a:xfrm>
            <a:off x="544946" y="1358093"/>
            <a:ext cx="6096000" cy="89037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METAS DE ATENDIMENTO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OBJETIVO V: Cooperação e troca com as famílias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Realizar reuniões com as famílias no decorrer do ano letivo.</a:t>
            </a:r>
            <a:endParaRPr lang="pt-B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8823179"/>
              </p:ext>
            </p:extLst>
          </p:nvPr>
        </p:nvGraphicFramePr>
        <p:xfrm>
          <a:off x="621608" y="2248465"/>
          <a:ext cx="6238240" cy="9004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456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336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>
                          <a:effectLst/>
                        </a:rPr>
                        <a:t>Indicadores de Qualidade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>
                          <a:effectLst/>
                        </a:rPr>
                        <a:t>Metas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marL="742950" lvl="1" indent="-28575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rabicPeriod"/>
                      </a:pPr>
                      <a:r>
                        <a:rPr lang="pt-BR" sz="1100">
                          <a:effectLst/>
                        </a:rPr>
                        <a:t>Reuniões com temas voltados para a educação de filhos e /ou assuntos de cunho pedagógico.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1.1.1 Mínimo de uma reunião bimestral com as famílias.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Retângulo 6"/>
          <p:cNvSpPr/>
          <p:nvPr/>
        </p:nvSpPr>
        <p:spPr>
          <a:xfrm>
            <a:off x="544946" y="3109323"/>
            <a:ext cx="6373439" cy="787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 cumprimento a meta 1.1.1  a  reunião de Pais e Mestre  realizado no mês de Agosto, conforme calendário escolar.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t-B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87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58097" y="265865"/>
            <a:ext cx="9144000" cy="327496"/>
          </a:xfrm>
        </p:spPr>
        <p:txBody>
          <a:bodyPr>
            <a:normAutofit fontScale="90000"/>
          </a:bodyPr>
          <a:lstStyle/>
          <a:p>
            <a:r>
              <a:rPr lang="pt-BR" sz="1600" b="1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Assistencial, Educacional e Cultural Vinde a Mim-ASSEVIM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pt-BR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40475" y="6215448"/>
            <a:ext cx="9144000" cy="642552"/>
          </a:xfrm>
        </p:spPr>
        <p:txBody>
          <a:bodyPr>
            <a:normAutofit fontScale="92500" lnSpcReduction="10000"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Guarin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João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Badin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50 – Jardim Morada do Sol – (19)3816-1637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Profa. Maria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Estella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Amstalden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3935 7879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/ Unidade 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Creche Prof.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Nízio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Vieira: (19) 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3935-8414 / Unidade 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Creche Profa. Francisca do Amaral: (19) 3835-4366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/  13346-530 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INDAIATUBA – SP – CNPJ 08.889.456/0001-66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sz="800" dirty="0"/>
          </a:p>
        </p:txBody>
      </p:sp>
      <p:pic>
        <p:nvPicPr>
          <p:cNvPr id="4" name="Imagem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529" y="383212"/>
            <a:ext cx="781050" cy="742950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5" name="Retângulo 4"/>
          <p:cNvSpPr/>
          <p:nvPr/>
        </p:nvSpPr>
        <p:spPr>
          <a:xfrm>
            <a:off x="572653" y="1179949"/>
            <a:ext cx="11046691" cy="89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METAS DE ATENDIMENTO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OBJETIVO VI: Garantia do acesso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Realizar o atendimento das crianças de acordo com o Termo de Colaboração com a Secretaria de Educação.</a:t>
            </a:r>
            <a:endParaRPr lang="pt-B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1551875"/>
              </p:ext>
            </p:extLst>
          </p:nvPr>
        </p:nvGraphicFramePr>
        <p:xfrm>
          <a:off x="658552" y="2070321"/>
          <a:ext cx="6238240" cy="7210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456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336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>
                          <a:effectLst/>
                        </a:rPr>
                        <a:t>Indicadores de Qualidade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>
                          <a:effectLst/>
                        </a:rPr>
                        <a:t>Metas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marL="742950" lvl="1" indent="-28575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rabicPeriod"/>
                      </a:pPr>
                      <a:r>
                        <a:rPr lang="pt-BR" sz="1100">
                          <a:effectLst/>
                        </a:rPr>
                        <a:t>Atendimento mensal na capacidade máxima.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1.1.1 Atendimento a 100% da proposta de atendimento.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8594223"/>
              </p:ext>
            </p:extLst>
          </p:nvPr>
        </p:nvGraphicFramePr>
        <p:xfrm>
          <a:off x="668164" y="2994873"/>
          <a:ext cx="6477635" cy="2739395"/>
        </p:xfrm>
        <a:graphic>
          <a:graphicData uri="http://schemas.openxmlformats.org/drawingml/2006/table">
            <a:tbl>
              <a:tblPr firstRow="1" firstCol="1" bandRow="1"/>
              <a:tblGrid>
                <a:gridCol w="165989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5989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5989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9796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Sala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Matriculados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Mês de Outubro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Capacidade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Pendente de documentos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B1A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B2A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B2B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B2C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M1A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M1B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M2A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M2B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M2C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192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211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633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58097" y="265865"/>
            <a:ext cx="9144000" cy="327496"/>
          </a:xfrm>
        </p:spPr>
        <p:txBody>
          <a:bodyPr>
            <a:normAutofit fontScale="90000"/>
          </a:bodyPr>
          <a:lstStyle/>
          <a:p>
            <a:r>
              <a:rPr lang="pt-BR" sz="1600" b="1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Assistencial, Educacional e Cultural Vinde a Mim-ASSEVIM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pt-BR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40475" y="6215448"/>
            <a:ext cx="9144000" cy="642552"/>
          </a:xfrm>
        </p:spPr>
        <p:txBody>
          <a:bodyPr>
            <a:normAutofit fontScale="92500" lnSpcReduction="10000"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Guarin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João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Badin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50 – Jardim Morada do Sol – (19)3816-1637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Profa. Maria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Estella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Amstalden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3935 7879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/ Unidade 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Creche Prof.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Nízio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Vieira: (19) 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3935-8414 / Unidade 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Creche Profa. Francisca do Amaral: (19) 3835-4366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/  13346-530 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INDAIATUBA – SP – CNPJ 08.889.456/0001-66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sz="800" dirty="0"/>
          </a:p>
        </p:txBody>
      </p:sp>
      <p:pic>
        <p:nvPicPr>
          <p:cNvPr id="4" name="Imagem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529" y="383212"/>
            <a:ext cx="781050" cy="742950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5" name="Retângulo 4"/>
          <p:cNvSpPr/>
          <p:nvPr/>
        </p:nvSpPr>
        <p:spPr>
          <a:xfrm>
            <a:off x="600363" y="1179949"/>
            <a:ext cx="7758545" cy="89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METAS DE ATENDIMENTO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OBJETIVO VII: Parceria com a Secretaria de Educação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Participar das reuniões de assessoramento e de orientações agendadas pela Secretaria de Educação.</a:t>
            </a:r>
            <a:endParaRPr lang="pt-B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2034258"/>
              </p:ext>
            </p:extLst>
          </p:nvPr>
        </p:nvGraphicFramePr>
        <p:xfrm>
          <a:off x="704735" y="2070321"/>
          <a:ext cx="6238240" cy="9004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456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336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>
                          <a:effectLst/>
                        </a:rPr>
                        <a:t>Indicadores de Qualidade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>
                          <a:effectLst/>
                        </a:rPr>
                        <a:t>Metas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marL="742950" lvl="1" indent="-28575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rabicPeriod"/>
                      </a:pPr>
                      <a:r>
                        <a:rPr lang="pt-BR" sz="1100">
                          <a:effectLst/>
                        </a:rPr>
                        <a:t>Participação da Equipe Gestora nas reuniões agendadas.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1.1.1 Participação da Equipe Gestora em 100% das reuniões realizadas e/ou agendadas pela Secretaria de Educação.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Retângulo 6"/>
          <p:cNvSpPr/>
          <p:nvPr/>
        </p:nvSpPr>
        <p:spPr>
          <a:xfrm>
            <a:off x="665018" y="2950848"/>
            <a:ext cx="6296500" cy="487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 cumprimento a meta 1.1.1 anexamos a tabela abaixo para demonstrar as datas previstas de reuniões agendadas pela SEME, nas quais haverá a participação da Equipe Gestora.  </a:t>
            </a:r>
            <a:endParaRPr lang="pt-B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Imagem 8"/>
          <p:cNvPicPr/>
          <p:nvPr/>
        </p:nvPicPr>
        <p:blipFill rotWithShape="1">
          <a:blip r:embed="rId3"/>
          <a:srcRect l="28244" t="24477" r="28701" b="34209"/>
          <a:stretch/>
        </p:blipFill>
        <p:spPr bwMode="auto">
          <a:xfrm>
            <a:off x="699216" y="3459067"/>
            <a:ext cx="5190838" cy="27037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2027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58097" y="265865"/>
            <a:ext cx="9144000" cy="327496"/>
          </a:xfrm>
        </p:spPr>
        <p:txBody>
          <a:bodyPr>
            <a:normAutofit fontScale="90000"/>
          </a:bodyPr>
          <a:lstStyle/>
          <a:p>
            <a:r>
              <a:rPr lang="pt-BR" sz="1600" b="1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Assistencial, Educacional e Cultural Vinde a Mim-ASSEVIM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pt-BR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40475" y="6215448"/>
            <a:ext cx="9144000" cy="642552"/>
          </a:xfrm>
        </p:spPr>
        <p:txBody>
          <a:bodyPr>
            <a:normAutofit fontScale="92500" lnSpcReduction="10000"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Guarin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João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Badin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50 – Jardim Morada do Sol – (19)3816-1637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Profa. Maria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Estella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Amstalden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3935 7879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/ Unidade 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Creche Prof.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Nízio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Vieira: (19) 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3935-8414 / Unidade 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Creche Profa. Francisca do Amaral: (19) 3835-4366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/  13346-530 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INDAIATUBA – SP – CNPJ 08.889.456/0001-66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sz="800" dirty="0"/>
          </a:p>
        </p:txBody>
      </p:sp>
      <p:pic>
        <p:nvPicPr>
          <p:cNvPr id="4" name="Imagem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529" y="383212"/>
            <a:ext cx="781050" cy="742950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5" name="Retângulo 4"/>
          <p:cNvSpPr/>
          <p:nvPr/>
        </p:nvSpPr>
        <p:spPr>
          <a:xfrm>
            <a:off x="609600" y="1126162"/>
            <a:ext cx="6096000" cy="5901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OBJETIVO VII: Parceria com a Secretaria de Educação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Cumprir integralmente o Termo de Colaboração.</a:t>
            </a:r>
            <a:endParaRPr lang="pt-B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0905654"/>
              </p:ext>
            </p:extLst>
          </p:nvPr>
        </p:nvGraphicFramePr>
        <p:xfrm>
          <a:off x="677025" y="1708387"/>
          <a:ext cx="5926975" cy="11814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970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59727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5591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Indicadores de Qualidade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Metas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60448">
                <a:tc>
                  <a:txBody>
                    <a:bodyPr/>
                    <a:lstStyle/>
                    <a:p>
                      <a:pPr marL="742950" lvl="1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pt-BR" sz="1100" dirty="0">
                          <a:effectLst/>
                        </a:rPr>
                        <a:t>Cumprimento dos prazos estabelecidos pela Secretaria da Educação.</a:t>
                      </a:r>
                    </a:p>
                    <a:p>
                      <a:pPr marL="742950" lvl="1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pt-BR" sz="1100" dirty="0">
                          <a:effectLst/>
                        </a:rPr>
                        <a:t>Quadro de Pessoal completo.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lvl="0" indent="-22860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rabicPeriod"/>
                      </a:pPr>
                      <a:r>
                        <a:rPr lang="pt-BR" sz="1100" dirty="0">
                          <a:effectLst/>
                        </a:rPr>
                        <a:t>Atendimento a 100% das solicitações e prazos designados.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2.2.1     Manter 100% do quadro de pessoal aprovado no plano de trabalho.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Retângulo 6"/>
          <p:cNvSpPr/>
          <p:nvPr/>
        </p:nvSpPr>
        <p:spPr>
          <a:xfrm>
            <a:off x="641779" y="2945517"/>
            <a:ext cx="6063821" cy="487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 cumprimento a meta 2.1.1 , os prazos de entrega de documentações da Prestação de Contas e solicitações foram cumpridos conforme cronograma de prazos.</a:t>
            </a:r>
            <a:endParaRPr lang="pt-B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m 7"/>
          <p:cNvPicPr/>
          <p:nvPr/>
        </p:nvPicPr>
        <p:blipFill rotWithShape="1">
          <a:blip r:embed="rId3"/>
          <a:srcRect l="2860" t="19072" r="62476" b="38313"/>
          <a:stretch/>
        </p:blipFill>
        <p:spPr bwMode="auto">
          <a:xfrm>
            <a:off x="739764" y="3433086"/>
            <a:ext cx="4829764" cy="27823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8789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58097" y="265865"/>
            <a:ext cx="9144000" cy="327496"/>
          </a:xfrm>
        </p:spPr>
        <p:txBody>
          <a:bodyPr>
            <a:normAutofit fontScale="90000"/>
          </a:bodyPr>
          <a:lstStyle/>
          <a:p>
            <a:r>
              <a:rPr lang="pt-BR" sz="1600" b="1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Assistencial, Educacional e Cultural Vinde a Mim-ASSEVIM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pt-BR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40475" y="6215448"/>
            <a:ext cx="9144000" cy="642552"/>
          </a:xfrm>
        </p:spPr>
        <p:txBody>
          <a:bodyPr>
            <a:normAutofit fontScale="92500" lnSpcReduction="10000"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Guarin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João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Badin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50 – Jardim Morada do Sol – (19)3816-1637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Profa. Maria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Estella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Amstalden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3935 7879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/ Unidade 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Creche Prof.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Nízio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Vieira: (19) 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3935-8414 / Unidade 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Creche Profa. Francisca do Amaral: (19) 3835-4366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/  13346-530 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INDAIATUBA – SP – CNPJ 08.889.456/0001-66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sz="800" dirty="0"/>
          </a:p>
        </p:txBody>
      </p:sp>
      <p:pic>
        <p:nvPicPr>
          <p:cNvPr id="4" name="Imagem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529" y="383212"/>
            <a:ext cx="781050" cy="742950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5" name="Retângulo 4"/>
          <p:cNvSpPr/>
          <p:nvPr/>
        </p:nvSpPr>
        <p:spPr>
          <a:xfrm>
            <a:off x="452581" y="886025"/>
            <a:ext cx="11259127" cy="89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METAS DE ATENDIMENTO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OBJETIVO VIII: Avaliação de desenvolvimento dos alunos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Realizar ao final de cada semestre avaliação de desenvolvimento dos alunos, pelo conselho pedagógico e pelos pais.</a:t>
            </a:r>
            <a:endParaRPr lang="pt-B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5030200"/>
              </p:ext>
            </p:extLst>
          </p:nvPr>
        </p:nvGraphicFramePr>
        <p:xfrm>
          <a:off x="554180" y="1776397"/>
          <a:ext cx="7222837" cy="1870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5769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16513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Indicadores de Qualidade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>
                          <a:effectLst/>
                        </a:rPr>
                        <a:t>Metas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marL="285750" lvl="0" indent="-28575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rabicPeriod"/>
                      </a:pPr>
                      <a:r>
                        <a:rPr lang="pt-BR" sz="1000" dirty="0" smtClean="0">
                          <a:effectLst/>
                        </a:rPr>
                        <a:t>Participação </a:t>
                      </a:r>
                      <a:r>
                        <a:rPr lang="pt-BR" sz="1000" dirty="0">
                          <a:effectLst/>
                        </a:rPr>
                        <a:t>do conselho de avaliação pedagógica.</a:t>
                      </a:r>
                    </a:p>
                    <a:p>
                      <a:pPr marL="22860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000" dirty="0">
                          <a:effectLst/>
                        </a:rPr>
                        <a:t>1.2 Participação dos pais.</a:t>
                      </a:r>
                    </a:p>
                    <a:p>
                      <a:pPr marL="22860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000" dirty="0">
                          <a:effectLst/>
                        </a:rPr>
                        <a:t>1.3 Integrar as avaliações de desenvolvimento realizado pelos pais e pelo conselho de avaliação da unidade.</a:t>
                      </a:r>
                      <a:endParaRPr lang="pt-B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000" dirty="0">
                          <a:effectLst/>
                        </a:rPr>
                        <a:t>1.1.1 Avaliar o desenvolvimento de todos os alunos matriculados.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000" dirty="0">
                          <a:effectLst/>
                        </a:rPr>
                        <a:t>1.2.1 Garantir que os pais possam avaliar o desenvolvimento de seus filhos no 1º e no 2º semestre, através de questionário disponibilizado pelo conselho.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000" dirty="0">
                          <a:effectLst/>
                        </a:rPr>
                        <a:t>1.3.1 Garantir que a integração das avaliações sejam um norte para melhoria das atividades e desenvolvimento integral dos alunos.</a:t>
                      </a:r>
                      <a:endParaRPr lang="pt-B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Retângulo 6"/>
          <p:cNvSpPr/>
          <p:nvPr/>
        </p:nvSpPr>
        <p:spPr>
          <a:xfrm>
            <a:off x="452581" y="3790889"/>
            <a:ext cx="7480457" cy="2380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 cumprimento a meta 1.1.1, 1.2.1 e 1.3.1 realizamos o 2ª CAP, conforme o calendário escolar, a avaliação e acompanhamento do desenvolvimento dos alunos. Registrado em ata e com plano de ação referente as dificuldades relatadas por professoras  e monitoras.  O próximo CAP será realizado no mês de novembro.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mês de </a:t>
            </a:r>
            <a:r>
              <a:rPr lang="pt-BR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</a:t>
            </a:r>
            <a:r>
              <a:rPr lang="pt-B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unho foi realizado a avaliação individual de cada aluno e apresentado aos pais em reunião de pais e mestres. Nesse momento entregamos a avaliação realizada pelos professores e monitores  para que os pais pudessem fazer suas observações referente ao desenvolvimento  de seus filhos. 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avaliações servirão de norte para o trabalho dos próximos bimestres.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t-BR" sz="1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43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58097" y="265865"/>
            <a:ext cx="9144000" cy="327496"/>
          </a:xfrm>
        </p:spPr>
        <p:txBody>
          <a:bodyPr>
            <a:normAutofit fontScale="90000"/>
          </a:bodyPr>
          <a:lstStyle/>
          <a:p>
            <a:r>
              <a:rPr lang="pt-BR" sz="1600" b="1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Assistencial, Educacional e Cultural Vinde a Mim-ASSEVIM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pt-BR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40475" y="6215448"/>
            <a:ext cx="9144000" cy="642552"/>
          </a:xfrm>
        </p:spPr>
        <p:txBody>
          <a:bodyPr>
            <a:normAutofit fontScale="92500" lnSpcReduction="10000"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Guarin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João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Badin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50 – Jardim Morada do Sol – (19)3816-1637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Profa. Maria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Estella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Amstalden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3935 7879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/ Unidade 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Creche Prof.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Nízio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Vieira: (19) 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3935-8414 / Unidade 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Creche Profa. Francisca do Amaral: (19) 3835-4366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/  13346-530 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INDAIATUBA – SP – CNPJ 08.889.456/0001-66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sz="800" dirty="0"/>
          </a:p>
        </p:txBody>
      </p:sp>
      <p:pic>
        <p:nvPicPr>
          <p:cNvPr id="4" name="Imagem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529" y="383212"/>
            <a:ext cx="781050" cy="742950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5" name="Retângulo 4"/>
          <p:cNvSpPr/>
          <p:nvPr/>
        </p:nvSpPr>
        <p:spPr>
          <a:xfrm>
            <a:off x="369454" y="997260"/>
            <a:ext cx="6096000" cy="89037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METAS DE ATENDIMENTO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OBJETIVO IX: Integração das famílias nos eventos e projetos interativos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Promover atividades interativas.</a:t>
            </a:r>
            <a:endParaRPr lang="pt-B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7168579"/>
              </p:ext>
            </p:extLst>
          </p:nvPr>
        </p:nvGraphicFramePr>
        <p:xfrm>
          <a:off x="483060" y="1887632"/>
          <a:ext cx="6739775" cy="7210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632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95345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>
                          <a:effectLst/>
                        </a:rPr>
                        <a:t>Indicadores de Qualidade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>
                          <a:effectLst/>
                        </a:rPr>
                        <a:t>Metas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marL="742950" lvl="1" indent="-28575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rabicPeriod"/>
                      </a:pPr>
                      <a:r>
                        <a:rPr lang="pt-BR" sz="1100" dirty="0">
                          <a:effectLst/>
                        </a:rPr>
                        <a:t>Participação das famílias.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1.1.1 Garantir que 80% das famílias participem dos projetos interativos.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Retângulo 6"/>
          <p:cNvSpPr/>
          <p:nvPr/>
        </p:nvSpPr>
        <p:spPr>
          <a:xfrm>
            <a:off x="434110" y="2675881"/>
            <a:ext cx="8149174" cy="985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 cumprimento a meta 1.1.1 realizaremos os projetos interativos de acordo com os Projetos Didáticos.  Os Projetos Interativos são Projeto Maleta Musical para as turmas de M1 e Projetos Pasta da Leitura e Maleta dos Valores para as turmas de M2.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 Projetos são oferecidos para todos os alunos matriculados em formato de rodízio para que todas as famílias possam participar.  Os Projetos Interativos iniciaram no mês de Fevereiro.</a:t>
            </a:r>
            <a:endParaRPr lang="pt-B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m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546" y="3593940"/>
            <a:ext cx="1383203" cy="2598467"/>
          </a:xfrm>
          <a:prstGeom prst="rect">
            <a:avLst/>
          </a:prstGeom>
        </p:spPr>
      </p:pic>
      <p:pic>
        <p:nvPicPr>
          <p:cNvPr id="9" name="Imagem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511" y="3593941"/>
            <a:ext cx="1383203" cy="2598467"/>
          </a:xfrm>
          <a:prstGeom prst="rect">
            <a:avLst/>
          </a:prstGeom>
        </p:spPr>
      </p:pic>
      <p:pic>
        <p:nvPicPr>
          <p:cNvPr id="10" name="Imagem 9"/>
          <p:cNvPicPr/>
          <p:nvPr/>
        </p:nvPicPr>
        <p:blipFill>
          <a:blip r:embed="rId5" cstate="print"/>
          <a:stretch>
            <a:fillRect/>
          </a:stretch>
        </p:blipFill>
        <p:spPr>
          <a:xfrm rot="5400000">
            <a:off x="4299207" y="4102772"/>
            <a:ext cx="2597846" cy="162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11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58097" y="265865"/>
            <a:ext cx="9144000" cy="327496"/>
          </a:xfrm>
        </p:spPr>
        <p:txBody>
          <a:bodyPr>
            <a:normAutofit fontScale="90000"/>
          </a:bodyPr>
          <a:lstStyle/>
          <a:p>
            <a:r>
              <a:rPr lang="pt-BR" sz="1600" b="1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Assistencial, Educacional e Cultural Vinde a Mim-ASSEVIM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pt-BR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40475" y="6215448"/>
            <a:ext cx="9144000" cy="642552"/>
          </a:xfrm>
        </p:spPr>
        <p:txBody>
          <a:bodyPr>
            <a:normAutofit fontScale="92500" lnSpcReduction="10000"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Guarin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João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Badin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50 – Jardim Morada do Sol – (19)3816-1637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Profa. Maria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Estella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Amstalden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3935 7879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/ Unidade 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Creche Prof.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Nízio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Vieira: (19) 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3935-8414 / Unidade 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Creche Profa. Francisca do Amaral: (19) 3835-4366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/  13346-530 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INDAIATUBA – SP – CNPJ 08.889.456/0001-66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sz="800" dirty="0"/>
          </a:p>
        </p:txBody>
      </p:sp>
      <p:pic>
        <p:nvPicPr>
          <p:cNvPr id="4" name="Imagem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529" y="383212"/>
            <a:ext cx="781050" cy="742950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5" name="Retângulo 4"/>
          <p:cNvSpPr/>
          <p:nvPr/>
        </p:nvSpPr>
        <p:spPr>
          <a:xfrm>
            <a:off x="692728" y="1179949"/>
            <a:ext cx="8100290" cy="89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METAS DE ATENDIMENTO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OBJETIVO IX: Integração das famílias nos eventos e projetos interativos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Promover eventos.</a:t>
            </a:r>
            <a:endParaRPr lang="pt-B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1323639"/>
              </p:ext>
            </p:extLst>
          </p:nvPr>
        </p:nvGraphicFramePr>
        <p:xfrm>
          <a:off x="787861" y="2070321"/>
          <a:ext cx="7340139" cy="11814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2359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21654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580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>
                          <a:effectLst/>
                        </a:rPr>
                        <a:t>Indicadores de Qualidade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>
                          <a:effectLst/>
                        </a:rPr>
                        <a:t>Metas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67461">
                <a:tc>
                  <a:txBody>
                    <a:bodyPr/>
                    <a:lstStyle/>
                    <a:p>
                      <a:pPr marL="742950" lvl="1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pt-BR" sz="1100" dirty="0">
                          <a:effectLst/>
                        </a:rPr>
                        <a:t>Participação das famílias.</a:t>
                      </a:r>
                    </a:p>
                    <a:p>
                      <a:pPr marL="742950" lvl="1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pt-BR" sz="1100" dirty="0">
                          <a:effectLst/>
                        </a:rPr>
                        <a:t>Avaliar satisfação das famílias ao final de cada evento.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2.1.1 Garantir 50% de participação das famílias nos eventos.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2.2.1 Garantir que 80% das avaliações sejam satisfatórias.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Retângulo 6"/>
          <p:cNvSpPr/>
          <p:nvPr/>
        </p:nvSpPr>
        <p:spPr>
          <a:xfrm>
            <a:off x="692728" y="3263492"/>
            <a:ext cx="7446256" cy="590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 cumprimento a meta 2.1.1 realizaremos os eventos, de acordo com o calendário escolar do ano letivo de 2019.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Ao final de cada evento as famílias avaliarão o evento realizado.</a:t>
            </a:r>
          </a:p>
        </p:txBody>
      </p:sp>
    </p:spTree>
    <p:extLst>
      <p:ext uri="{BB962C8B-B14F-4D97-AF65-F5344CB8AC3E}">
        <p14:creationId xmlns:p14="http://schemas.microsoft.com/office/powerpoint/2010/main" val="214581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58097" y="265865"/>
            <a:ext cx="9144000" cy="327496"/>
          </a:xfrm>
        </p:spPr>
        <p:txBody>
          <a:bodyPr>
            <a:normAutofit fontScale="90000"/>
          </a:bodyPr>
          <a:lstStyle/>
          <a:p>
            <a:r>
              <a:rPr lang="pt-BR" sz="1600" b="1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Assistencial, Educacional e Cultural Vinde a Mim-ASSEVIM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pt-BR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40475" y="6215448"/>
            <a:ext cx="9144000" cy="642552"/>
          </a:xfrm>
        </p:spPr>
        <p:txBody>
          <a:bodyPr>
            <a:normAutofit fontScale="92500" lnSpcReduction="10000"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Guarin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João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Badin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50 – Jardim Morada do Sol – (19)3816-1637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Profa. Maria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Estella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Amstalden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3935 7879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/ Unidade 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Creche Prof.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Nízio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Vieira: (19) 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3935-8414 / Unidade 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Creche Profa. Francisca do Amaral: (19) 3835-4366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/  13346-530 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INDAIATUBA – SP – CNPJ 08.889.456/0001-66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sz="800" dirty="0"/>
          </a:p>
        </p:txBody>
      </p:sp>
      <p:pic>
        <p:nvPicPr>
          <p:cNvPr id="4" name="Imagem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529" y="383212"/>
            <a:ext cx="781050" cy="742950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8" name="CaixaDeTexto 7"/>
          <p:cNvSpPr txBox="1"/>
          <p:nvPr/>
        </p:nvSpPr>
        <p:spPr>
          <a:xfrm>
            <a:off x="4795024" y="1550019"/>
            <a:ext cx="7270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Evento da Festa da Família</a:t>
            </a:r>
            <a:endParaRPr lang="pt-BR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9570" y="2217390"/>
            <a:ext cx="2115681" cy="1877474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189" y="2217390"/>
            <a:ext cx="2104021" cy="1868025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86"/>
          <a:stretch/>
        </p:blipFill>
        <p:spPr>
          <a:xfrm>
            <a:off x="4999358" y="2218914"/>
            <a:ext cx="2105625" cy="1877474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94270" y="2057725"/>
            <a:ext cx="1872100" cy="2172533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878" y="2207941"/>
            <a:ext cx="2204381" cy="1877474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878" y="4457330"/>
            <a:ext cx="2204381" cy="1854258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053" y="4457330"/>
            <a:ext cx="2172534" cy="1854258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156" y="4457330"/>
            <a:ext cx="2129881" cy="1854257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71" y="4457329"/>
            <a:ext cx="2111673" cy="1854258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189" y="4457329"/>
            <a:ext cx="2104021" cy="185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95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58097" y="265865"/>
            <a:ext cx="9144000" cy="327496"/>
          </a:xfrm>
        </p:spPr>
        <p:txBody>
          <a:bodyPr>
            <a:normAutofit fontScale="90000"/>
          </a:bodyPr>
          <a:lstStyle/>
          <a:p>
            <a:r>
              <a:rPr lang="pt-BR" sz="1600" b="1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Assistencial, Educacional e Cultural Vinde a Mim-ASSEVIM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pt-BR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40475" y="6215448"/>
            <a:ext cx="9144000" cy="642552"/>
          </a:xfrm>
        </p:spPr>
        <p:txBody>
          <a:bodyPr>
            <a:normAutofit fontScale="92500" lnSpcReduction="10000"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Guarin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João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Badin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50 – Jardim Morada do Sol – (19)3816-1637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Profa. Maria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Estella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Amstalden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3935 7879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/ Unidade 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Creche Prof.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Nízio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Vieira: (19) 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3935-8414 / Unidade 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Creche Profa. Francisca do Amaral: (19) 3835-4366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/  13346-530 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INDAIATUBA – SP – CNPJ 08.889.456/0001-66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sz="800" dirty="0"/>
          </a:p>
        </p:txBody>
      </p:sp>
      <p:pic>
        <p:nvPicPr>
          <p:cNvPr id="4" name="Imagem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529" y="383212"/>
            <a:ext cx="781050" cy="742950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8" name="CaixaDeTexto 7"/>
          <p:cNvSpPr txBox="1"/>
          <p:nvPr/>
        </p:nvSpPr>
        <p:spPr>
          <a:xfrm>
            <a:off x="4546473" y="1243509"/>
            <a:ext cx="7270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Evento da Festa da Família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54" y="1941595"/>
            <a:ext cx="2362794" cy="212512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60" b="8541"/>
          <a:stretch/>
        </p:blipFill>
        <p:spPr>
          <a:xfrm>
            <a:off x="9283898" y="1941595"/>
            <a:ext cx="2403127" cy="212512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817" y="1932426"/>
            <a:ext cx="2222462" cy="2130708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5"/>
          <a:stretch/>
        </p:blipFill>
        <p:spPr>
          <a:xfrm>
            <a:off x="3488200" y="4432750"/>
            <a:ext cx="2215079" cy="2051825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243" y="4429727"/>
            <a:ext cx="2361616" cy="2054848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22" y="4432750"/>
            <a:ext cx="2360925" cy="2153100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243" y="1952731"/>
            <a:ext cx="2361616" cy="2110403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35"/>
          <a:stretch/>
        </p:blipFill>
        <p:spPr>
          <a:xfrm>
            <a:off x="9283898" y="4450572"/>
            <a:ext cx="2403127" cy="203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23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58097" y="265865"/>
            <a:ext cx="9144000" cy="327496"/>
          </a:xfrm>
        </p:spPr>
        <p:txBody>
          <a:bodyPr>
            <a:normAutofit fontScale="90000"/>
          </a:bodyPr>
          <a:lstStyle/>
          <a:p>
            <a:r>
              <a:rPr lang="pt-BR" sz="1600" b="1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Assistencial, Educacional e Cultural Vinde a Mim-ASSEVIM</a:t>
            </a:r>
            <a:r>
              <a:rPr lang="pt-BR" sz="1600" dirty="0"/>
              <a:t/>
            </a:r>
            <a:br>
              <a:rPr lang="pt-BR" sz="1600" dirty="0"/>
            </a:br>
            <a:endParaRPr lang="pt-BR" sz="16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40475" y="6215448"/>
            <a:ext cx="9144000" cy="642552"/>
          </a:xfrm>
        </p:spPr>
        <p:txBody>
          <a:bodyPr>
            <a:normAutofit fontScale="92500" lnSpcReduction="10000"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Guarin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João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Badin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50 – Jardim Morada do Sol – (19)3816-1637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Profa. Maria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Estella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Amstalden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3935 7879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/ Unidade 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Creche Prof.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Nízio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Vieira: (19) 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3935-8414 / Unidade 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Creche Profa. Francisca do Amaral: (19) 3835-4366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/  13346-530 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INDAIATUBA – SP – CNPJ 08.889.456/0001-66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sz="800" dirty="0"/>
          </a:p>
        </p:txBody>
      </p:sp>
      <p:pic>
        <p:nvPicPr>
          <p:cNvPr id="4" name="Imagem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529" y="383212"/>
            <a:ext cx="781050" cy="742950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8" name="Retângulo 7"/>
          <p:cNvSpPr/>
          <p:nvPr/>
        </p:nvSpPr>
        <p:spPr>
          <a:xfrm>
            <a:off x="453081" y="1208005"/>
            <a:ext cx="6096000" cy="85151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800"/>
              </a:spcAft>
            </a:pPr>
            <a:r>
              <a:rPr lang="pt-B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METAS DE ATENDIMENTO</a:t>
            </a:r>
          </a:p>
          <a:p>
            <a:pPr>
              <a:spcAft>
                <a:spcPts val="800"/>
              </a:spcAft>
            </a:pPr>
            <a:r>
              <a:rPr lang="pt-B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OBJETIVO I: Formação Integral das Crianças</a:t>
            </a:r>
          </a:p>
          <a:p>
            <a:pPr>
              <a:spcAft>
                <a:spcPts val="800"/>
              </a:spcAft>
            </a:pPr>
            <a:r>
              <a:rPr lang="pt-B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Promover o desenvolvimento da autonomia e identidade.</a:t>
            </a:r>
            <a:endParaRPr lang="pt-B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Tabe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0076813"/>
              </p:ext>
            </p:extLst>
          </p:nvPr>
        </p:nvGraphicFramePr>
        <p:xfrm>
          <a:off x="527221" y="2059520"/>
          <a:ext cx="7536123" cy="1217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3369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30242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Indicadores de Qualidade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>
                          <a:effectLst/>
                        </a:rPr>
                        <a:t>Metas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000" dirty="0">
                          <a:effectLst/>
                        </a:rPr>
                        <a:t>1.1 Rotina diária: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lphaLcParenR"/>
                        <a:tabLst>
                          <a:tab pos="457200" algn="l"/>
                        </a:tabLst>
                      </a:pPr>
                      <a:r>
                        <a:rPr lang="pt-BR" sz="1000" dirty="0">
                          <a:effectLst/>
                        </a:rPr>
                        <a:t>Atividades, materiais e espaços organizados ao acesso às crianças.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lphaLcParenR"/>
                        <a:tabLst>
                          <a:tab pos="457200" algn="l"/>
                        </a:tabLst>
                      </a:pPr>
                      <a:r>
                        <a:rPr lang="pt-BR" sz="1000" dirty="0">
                          <a:effectLst/>
                        </a:rPr>
                        <a:t>Atividades que ensinam as crianças a cuidarem de si mesmas e do próprio corpo.</a:t>
                      </a:r>
                      <a:endParaRPr lang="pt-B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000" dirty="0">
                          <a:effectLst/>
                        </a:rPr>
                        <a:t>1.1.1 50% da rotina dedicada a atividades de cuidados.</a:t>
                      </a:r>
                      <a:endParaRPr lang="pt-B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CaixaDeTexto 5"/>
          <p:cNvSpPr txBox="1"/>
          <p:nvPr/>
        </p:nvSpPr>
        <p:spPr>
          <a:xfrm>
            <a:off x="412133" y="3693097"/>
            <a:ext cx="807394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 smtClean="0"/>
              <a:t> Conhecendo as partes do corpo e aprendendo a nomeá-las;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 smtClean="0"/>
              <a:t> Estimulando o respeito a si mesmo, suas capacidades e limitações;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 smtClean="0"/>
              <a:t> Reconhecendo e identificando o próprio nome;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 smtClean="0"/>
              <a:t> Identificando suas preferencias e particularidades aprendendo a respeitar também a do amigo;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 smtClean="0"/>
              <a:t> Desenvolvendo a autonomia através do cuidado com o próprio corpo;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 smtClean="0"/>
              <a:t> Desenvolvendo a autonomia, autoconfiança e autoestima, participando das atividades diárias;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 smtClean="0"/>
              <a:t> Identificando a família como parte da sua história.</a:t>
            </a:r>
            <a:endParaRPr lang="pt-BR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dirty="0" smtClean="0"/>
          </a:p>
        </p:txBody>
      </p:sp>
      <p:sp>
        <p:nvSpPr>
          <p:cNvPr id="5" name="Retângulo 4"/>
          <p:cNvSpPr/>
          <p:nvPr/>
        </p:nvSpPr>
        <p:spPr>
          <a:xfrm>
            <a:off x="204838" y="3265905"/>
            <a:ext cx="828124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 cumprimento a meta </a:t>
            </a:r>
            <a:r>
              <a:rPr lang="pt-BR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1.1.1, segue descrito  atividades aplicadas aos alunos para desenvolvimento da Autonomia e Identidade 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290897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167052" y="98300"/>
            <a:ext cx="91272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b="1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Assistencial, Educacional e Cultural Vinde a Mim-ASSEVIM</a:t>
            </a: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pt-BR" sz="1400" dirty="0"/>
          </a:p>
        </p:txBody>
      </p:sp>
      <p:pic>
        <p:nvPicPr>
          <p:cNvPr id="3" name="Imagem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138" y="525825"/>
            <a:ext cx="781050" cy="742950"/>
          </a:xfrm>
          <a:prstGeom prst="rect">
            <a:avLst/>
          </a:prstGeom>
          <a:noFill/>
          <a:ln>
            <a:noFill/>
            <a:prstDash/>
          </a:ln>
        </p:spPr>
      </p:pic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0783214"/>
              </p:ext>
            </p:extLst>
          </p:nvPr>
        </p:nvGraphicFramePr>
        <p:xfrm>
          <a:off x="3340980" y="2132901"/>
          <a:ext cx="4805363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411785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58097" y="265865"/>
            <a:ext cx="9144000" cy="327496"/>
          </a:xfrm>
        </p:spPr>
        <p:txBody>
          <a:bodyPr>
            <a:normAutofit fontScale="90000"/>
          </a:bodyPr>
          <a:lstStyle/>
          <a:p>
            <a:r>
              <a:rPr lang="pt-BR" sz="1600" b="1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Assistencial, Educacional e Cultural Vinde a Mim-ASSEVIM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pt-BR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40475" y="6215448"/>
            <a:ext cx="9144000" cy="642552"/>
          </a:xfrm>
        </p:spPr>
        <p:txBody>
          <a:bodyPr>
            <a:normAutofit fontScale="92500" lnSpcReduction="10000"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Guarin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João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Badin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50 – Jardim Morada do Sol – (19)3816-1637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Profa. Maria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Estella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Amstalden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3935 7879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/ Unidade 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Creche Prof.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Nízio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Vieira: (19) 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3935-8414 / Unidade 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Creche Profa. Francisca do Amaral: (19) 3835-4366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/  13346-530 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INDAIATUBA – SP – CNPJ 08.889.456/0001-66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sz="800" dirty="0"/>
          </a:p>
        </p:txBody>
      </p:sp>
      <p:pic>
        <p:nvPicPr>
          <p:cNvPr id="4" name="Imagem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529" y="383212"/>
            <a:ext cx="781050" cy="742950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6" name="Retângulo 5"/>
          <p:cNvSpPr/>
          <p:nvPr/>
        </p:nvSpPr>
        <p:spPr>
          <a:xfrm>
            <a:off x="572654" y="1243509"/>
            <a:ext cx="10963564" cy="89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METAS DE ATENDIMENTO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OBJETIVO X: Avaliação Institucional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Aplicar avaliação institucional.</a:t>
            </a:r>
            <a:endParaRPr lang="pt-B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6248522"/>
              </p:ext>
            </p:extLst>
          </p:nvPr>
        </p:nvGraphicFramePr>
        <p:xfrm>
          <a:off x="640080" y="2133881"/>
          <a:ext cx="6238240" cy="8845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456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336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Indicadores de Qualidade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>
                          <a:effectLst/>
                        </a:rPr>
                        <a:t>Metas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marL="742950" lvl="1" indent="-28575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rabicPeriod"/>
                      </a:pPr>
                      <a:r>
                        <a:rPr lang="pt-BR" sz="1100" dirty="0">
                          <a:effectLst/>
                        </a:rPr>
                        <a:t>Avaliar a satisfação das famílias </a:t>
                      </a:r>
                      <a:r>
                        <a:rPr lang="pt-BR" sz="1100" dirty="0" smtClean="0">
                          <a:effectLst/>
                        </a:rPr>
                        <a:t>em </a:t>
                      </a:r>
                      <a:r>
                        <a:rPr lang="pt-BR" sz="1100" dirty="0">
                          <a:effectLst/>
                        </a:rPr>
                        <a:t>relação ao trabalho realizado pela unidade escolar ao final </a:t>
                      </a:r>
                      <a:r>
                        <a:rPr lang="pt-BR" sz="1100" dirty="0" smtClean="0">
                          <a:effectLst/>
                        </a:rPr>
                        <a:t>do 2º </a:t>
                      </a:r>
                      <a:r>
                        <a:rPr lang="pt-BR" sz="1100" dirty="0">
                          <a:effectLst/>
                        </a:rPr>
                        <a:t>semestre.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1.1.1 Mínimo de 50% de avaliações aplicadas.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Retângulo 7"/>
          <p:cNvSpPr/>
          <p:nvPr/>
        </p:nvSpPr>
        <p:spPr>
          <a:xfrm>
            <a:off x="572654" y="3045734"/>
            <a:ext cx="6314178" cy="787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 cumprimento a meta 1.1.1, a avaliação de satisfação será aplicado as  famílias  no mês de novembro. A avaliação de satisfação aplicada será enviada pela Secretaria de Educação.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 resultados das avaliações serão tabulados e servirão para nortear as melhorias de trabalho.</a:t>
            </a:r>
          </a:p>
        </p:txBody>
      </p:sp>
    </p:spTree>
    <p:extLst>
      <p:ext uri="{BB962C8B-B14F-4D97-AF65-F5344CB8AC3E}">
        <p14:creationId xmlns:p14="http://schemas.microsoft.com/office/powerpoint/2010/main" val="383819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58097" y="265865"/>
            <a:ext cx="9144000" cy="327496"/>
          </a:xfrm>
        </p:spPr>
        <p:txBody>
          <a:bodyPr>
            <a:normAutofit fontScale="90000"/>
          </a:bodyPr>
          <a:lstStyle/>
          <a:p>
            <a:r>
              <a:rPr lang="pt-BR" sz="1600" b="1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Assistencial, Educacional e Cultural Vinde a Mim-ASSEVIM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pt-BR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40475" y="6215448"/>
            <a:ext cx="9144000" cy="642552"/>
          </a:xfrm>
        </p:spPr>
        <p:txBody>
          <a:bodyPr>
            <a:normAutofit fontScale="92500" lnSpcReduction="10000"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Guarin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João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Badin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50 – Jardim Morada do Sol – (19)3816-1637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Profa. Maria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Estella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Amstalden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3935 7879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/ Unidade 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Creche Prof.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Nízio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Vieira: (19) 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3935-8414 / Unidade 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Creche Profa. Francisca do Amaral: (19) 3835-4366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/  13346-530 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INDAIATUBA – SP – CNPJ 08.889.456/0001-66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sz="800" dirty="0"/>
          </a:p>
        </p:txBody>
      </p:sp>
      <p:pic>
        <p:nvPicPr>
          <p:cNvPr id="4" name="Imagem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529" y="383212"/>
            <a:ext cx="781050" cy="742950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5" name="Retângulo 4"/>
          <p:cNvSpPr/>
          <p:nvPr/>
        </p:nvSpPr>
        <p:spPr>
          <a:xfrm>
            <a:off x="535709" y="1243509"/>
            <a:ext cx="6096000" cy="8816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METAS DE ATENDIMENTO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OBJETIVO X: Avaliação de Competências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Aplicar avaliação de competências.</a:t>
            </a:r>
            <a:endParaRPr lang="pt-B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7778315"/>
              </p:ext>
            </p:extLst>
          </p:nvPr>
        </p:nvGraphicFramePr>
        <p:xfrm>
          <a:off x="535709" y="2197124"/>
          <a:ext cx="8263775" cy="16417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4248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62129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>
                          <a:effectLst/>
                        </a:rPr>
                        <a:t>Indicadores de Qualidade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>
                          <a:effectLst/>
                        </a:rPr>
                        <a:t>Metas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marL="742950" lvl="1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pt-BR" sz="1100">
                          <a:effectLst/>
                        </a:rPr>
                        <a:t>Avaliar as competências.</a:t>
                      </a:r>
                    </a:p>
                    <a:p>
                      <a:pPr marL="742950" lvl="1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pt-BR" sz="1100">
                          <a:effectLst/>
                        </a:rPr>
                        <a:t>Identificar as necessidades de formação e o desenvolvimento profissional.</a:t>
                      </a:r>
                    </a:p>
                    <a:p>
                      <a:pPr marL="742950" lvl="1" indent="-28575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rabicPeriod"/>
                      </a:pPr>
                      <a:r>
                        <a:rPr lang="pt-BR" sz="1100">
                          <a:effectLst/>
                        </a:rPr>
                        <a:t>Medir o desempenho de cada colaborador.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1.1.1 Garantir a aplicabilidade da avaliação de competências para todos os colaboradores.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1.2.1 Realizar 80% das capacitações planejadas para o ano.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1.3.1 Garantir que 50% dos colaboradores obtenha resultado de 70% da pontuação da avaliação de competências.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Retângulo 6"/>
          <p:cNvSpPr/>
          <p:nvPr/>
        </p:nvSpPr>
        <p:spPr>
          <a:xfrm>
            <a:off x="446715" y="3843965"/>
            <a:ext cx="8367771" cy="1981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 cumprimento a meta 1.1.1  foi aplicada em reunião de formação do mês de março a auto avaliação  a todos os colaboradores. Paralelamente a  Gestora realizará a avaliação de competências de cada colaborador.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Após a realização das avaliações, elas serão integradas, tabuladas e comparadas. Os seus resultados servirão de norte para as melhorias do trabalho de formação com a equipe e com relação às capacitações, em cumprimento a meta 1.2.1.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 cumprimento a meta 1.3.1 o resultado de cada colaborador é tabulado, e a competência que é identificada como um ponto a desenvolver é passada para o colaborador por meio de um atendimento individual. Cada colaborador será acompanhado de forma que venha a se desenvolver, para dessa forma atingir o mínimo de 70% da pontuação.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t-B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78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58097" y="265865"/>
            <a:ext cx="9144000" cy="327496"/>
          </a:xfrm>
        </p:spPr>
        <p:txBody>
          <a:bodyPr>
            <a:normAutofit fontScale="90000"/>
          </a:bodyPr>
          <a:lstStyle/>
          <a:p>
            <a:r>
              <a:rPr lang="pt-BR" sz="1600" b="1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Assistencial, Educacional e Cultural Vinde a Mim-ASSEVIM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pt-BR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40475" y="6215448"/>
            <a:ext cx="9144000" cy="642552"/>
          </a:xfrm>
        </p:spPr>
        <p:txBody>
          <a:bodyPr>
            <a:normAutofit fontScale="92500" lnSpcReduction="10000"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Guarin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João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Badin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50 – Jardim Morada do Sol – (19)3816-1637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Profa. Maria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Estella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Amstalden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3935 7879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/ Unidade 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Creche Prof.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Nízio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Vieira: (19) 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3935-8414 / Unidade 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Creche Profa. Francisca do Amaral: (19) 3835-4366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/  13346-530 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INDAIATUBA – SP – CNPJ 08.889.456/0001-66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sz="800" dirty="0"/>
          </a:p>
        </p:txBody>
      </p:sp>
      <p:pic>
        <p:nvPicPr>
          <p:cNvPr id="4" name="Imagem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529" y="383212"/>
            <a:ext cx="781050" cy="742950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5" name="CaixaDeTexto 4"/>
          <p:cNvSpPr txBox="1"/>
          <p:nvPr/>
        </p:nvSpPr>
        <p:spPr>
          <a:xfrm>
            <a:off x="3917980" y="2701308"/>
            <a:ext cx="42242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 smtClean="0"/>
              <a:t>___________________________________</a:t>
            </a:r>
          </a:p>
          <a:p>
            <a:pPr algn="ctr"/>
            <a:r>
              <a:rPr lang="pt-BR" dirty="0" smtClean="0"/>
              <a:t>Andréa Martines</a:t>
            </a:r>
          </a:p>
          <a:p>
            <a:pPr algn="ctr"/>
            <a:r>
              <a:rPr lang="pt-BR" dirty="0" smtClean="0"/>
              <a:t>Coordenadora Geral Pedagógica e ADM.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0503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63047" y="255702"/>
            <a:ext cx="9144000" cy="327496"/>
          </a:xfrm>
        </p:spPr>
        <p:txBody>
          <a:bodyPr>
            <a:normAutofit fontScale="90000"/>
          </a:bodyPr>
          <a:lstStyle/>
          <a:p>
            <a:r>
              <a:rPr lang="pt-BR" sz="1600" b="1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Assistencial, Educacional e Cultural Vinde a Mim-ASSEVIM</a:t>
            </a:r>
            <a:r>
              <a:rPr lang="pt-BR" sz="1600" dirty="0"/>
              <a:t/>
            </a:r>
            <a:br>
              <a:rPr lang="pt-BR" sz="1600" dirty="0"/>
            </a:br>
            <a:endParaRPr lang="pt-BR" sz="16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40475" y="6215448"/>
            <a:ext cx="9144000" cy="642552"/>
          </a:xfrm>
        </p:spPr>
        <p:txBody>
          <a:bodyPr>
            <a:normAutofit fontScale="92500" lnSpcReduction="10000"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Guarin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João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Badin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50 – Jardim Morada do Sol – (19)3816-1637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Profa. Maria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Estella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Amstalden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3935 7879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/ Unidade 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Creche Prof.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Nízio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Vieira: (19) 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3935-8414 / Unidade 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Creche Profa. Francisca do Amaral: (19) 3835-4366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/  13346-530 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INDAIATUBA – SP – CNPJ 08.889.456/0001-66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sz="800" dirty="0"/>
          </a:p>
        </p:txBody>
      </p:sp>
      <p:pic>
        <p:nvPicPr>
          <p:cNvPr id="4" name="Imagem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529" y="383212"/>
            <a:ext cx="781050" cy="742950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9" name="CaixaDeTexto 8"/>
          <p:cNvSpPr txBox="1"/>
          <p:nvPr/>
        </p:nvSpPr>
        <p:spPr>
          <a:xfrm>
            <a:off x="397774" y="1186749"/>
            <a:ext cx="2570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/>
              <a:t>Espaços e materiais organizados/Cantinho das meninas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3282703" y="1364379"/>
            <a:ext cx="23850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/>
              <a:t>Atividade de cuidado/Hora da fruta</a:t>
            </a:r>
            <a:endParaRPr lang="pt-BR" sz="1200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3242522" y="3725033"/>
            <a:ext cx="2465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/>
              <a:t>Identificando suas preferências e respeitando as do amigo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274028" y="3750786"/>
            <a:ext cx="2453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/>
              <a:t>Reconhecendo a primeira letra do nome</a:t>
            </a:r>
            <a:endParaRPr lang="pt-BR" sz="1200" dirty="0"/>
          </a:p>
        </p:txBody>
      </p:sp>
      <p:sp>
        <p:nvSpPr>
          <p:cNvPr id="10" name="Retângulo 9"/>
          <p:cNvSpPr/>
          <p:nvPr/>
        </p:nvSpPr>
        <p:spPr>
          <a:xfrm>
            <a:off x="6112475" y="1227251"/>
            <a:ext cx="25355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t-BR" sz="1200" dirty="0" smtClean="0">
                <a:solidFill>
                  <a:prstClr val="black"/>
                </a:solidFill>
              </a:rPr>
              <a:t>Autonomia e Identidade/ Calçando os sapatos nos pés</a:t>
            </a:r>
          </a:p>
        </p:txBody>
      </p:sp>
      <p:sp>
        <p:nvSpPr>
          <p:cNvPr id="37" name="Retângulo 36"/>
          <p:cNvSpPr/>
          <p:nvPr/>
        </p:nvSpPr>
        <p:spPr>
          <a:xfrm>
            <a:off x="9277257" y="1289595"/>
            <a:ext cx="24595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dirty="0" smtClean="0"/>
              <a:t>Desenvolvendo capacidades e limitações</a:t>
            </a:r>
            <a:endParaRPr lang="pt-BR" sz="1200" dirty="0"/>
          </a:p>
        </p:txBody>
      </p:sp>
      <p:sp>
        <p:nvSpPr>
          <p:cNvPr id="31" name="CaixaDeTexto 30"/>
          <p:cNvSpPr txBox="1"/>
          <p:nvPr/>
        </p:nvSpPr>
        <p:spPr>
          <a:xfrm>
            <a:off x="9482638" y="3709905"/>
            <a:ext cx="2187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/>
              <a:t>Reconhecendo a família como parte da sua história</a:t>
            </a:r>
            <a:endParaRPr lang="pt-BR" sz="1200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6353901" y="3717149"/>
            <a:ext cx="2856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Autonomia e cuidado com o corpo/Aprendendo a se alimentar</a:t>
            </a:r>
            <a:endParaRPr lang="pt-BR" sz="12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20"/>
          <a:stretch/>
        </p:blipFill>
        <p:spPr>
          <a:xfrm>
            <a:off x="397774" y="1826044"/>
            <a:ext cx="2440170" cy="179829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9"/>
          <a:stretch/>
        </p:blipFill>
        <p:spPr>
          <a:xfrm>
            <a:off x="3408150" y="1826043"/>
            <a:ext cx="2299748" cy="179829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5" t="20976" r="21057" b="11708"/>
          <a:stretch/>
        </p:blipFill>
        <p:spPr>
          <a:xfrm>
            <a:off x="9344105" y="1826043"/>
            <a:ext cx="2325886" cy="1798291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8" r="16301" b="20325"/>
          <a:stretch/>
        </p:blipFill>
        <p:spPr>
          <a:xfrm>
            <a:off x="6296004" y="1826043"/>
            <a:ext cx="2419812" cy="1801058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25"/>
          <a:stretch/>
        </p:blipFill>
        <p:spPr>
          <a:xfrm>
            <a:off x="397774" y="4295904"/>
            <a:ext cx="2440170" cy="1960425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6"/>
          <a:stretch/>
        </p:blipFill>
        <p:spPr>
          <a:xfrm>
            <a:off x="3408150" y="4295903"/>
            <a:ext cx="2299747" cy="1960425"/>
          </a:xfrm>
          <a:prstGeom prst="rect">
            <a:avLst/>
          </a:prstGeom>
        </p:spPr>
      </p:pic>
      <p:pic>
        <p:nvPicPr>
          <p:cNvPr id="27" name="Imagem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1" r="8980"/>
          <a:stretch/>
        </p:blipFill>
        <p:spPr>
          <a:xfrm>
            <a:off x="9344105" y="4295903"/>
            <a:ext cx="2325885" cy="196042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004" y="4293221"/>
            <a:ext cx="2419812" cy="196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49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58097" y="265865"/>
            <a:ext cx="9144000" cy="327496"/>
          </a:xfrm>
        </p:spPr>
        <p:txBody>
          <a:bodyPr>
            <a:normAutofit fontScale="90000"/>
          </a:bodyPr>
          <a:lstStyle/>
          <a:p>
            <a:r>
              <a:rPr lang="pt-BR" sz="1600" b="1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Assistencial, Educacional e Cultural Vinde a Mim-ASSEVIM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pt-BR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58097" y="6250134"/>
            <a:ext cx="9144000" cy="642552"/>
          </a:xfrm>
        </p:spPr>
        <p:txBody>
          <a:bodyPr>
            <a:normAutofit fontScale="92500" lnSpcReduction="10000"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Guarin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João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Badin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50 – Jardim Morada do Sol – (19)3816-1637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Profa. Maria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Estella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Amstalden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3935 7879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/ Unidade 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Creche Prof.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Nízio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Vieira: (19) 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3935-8414 / Unidade 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Creche Profa. Francisca do Amaral: (19) 3835-4366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/  13346-530 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INDAIATUBA – SP – CNPJ 08.889.456/0001-66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sz="800" dirty="0"/>
          </a:p>
        </p:txBody>
      </p:sp>
      <p:pic>
        <p:nvPicPr>
          <p:cNvPr id="4" name="Imagem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529" y="383212"/>
            <a:ext cx="781050" cy="742950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10" name="Retângulo 9"/>
          <p:cNvSpPr/>
          <p:nvPr/>
        </p:nvSpPr>
        <p:spPr>
          <a:xfrm>
            <a:off x="683740" y="1243509"/>
            <a:ext cx="6096000" cy="85151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800"/>
              </a:spcAft>
            </a:pPr>
            <a:r>
              <a:rPr lang="pt-B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METAS DE ATENDIMENTO</a:t>
            </a:r>
          </a:p>
          <a:p>
            <a:pPr>
              <a:spcAft>
                <a:spcPts val="800"/>
              </a:spcAft>
            </a:pPr>
            <a:r>
              <a:rPr lang="pt-B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OBJETIVO I: Formação Integral das Crianças</a:t>
            </a:r>
          </a:p>
          <a:p>
            <a:pPr>
              <a:spcAft>
                <a:spcPts val="800"/>
              </a:spcAft>
            </a:pPr>
            <a:r>
              <a:rPr lang="pt-B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Promover o desenvolvimento do movimento.</a:t>
            </a:r>
            <a:endParaRPr lang="pt-B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Tabe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953864"/>
              </p:ext>
            </p:extLst>
          </p:nvPr>
        </p:nvGraphicFramePr>
        <p:xfrm>
          <a:off x="760901" y="2129332"/>
          <a:ext cx="8771026" cy="11910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7080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90021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6319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Indicadores de Qualidade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>
                          <a:effectLst/>
                        </a:rPr>
                        <a:t>Metas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2023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000" dirty="0">
                          <a:effectLst/>
                        </a:rPr>
                        <a:t>2.1 Rotina diária: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lphaLcParenR"/>
                        <a:tabLst>
                          <a:tab pos="457200" algn="l"/>
                        </a:tabLst>
                      </a:pPr>
                      <a:r>
                        <a:rPr lang="pt-BR" sz="1000" dirty="0">
                          <a:effectLst/>
                        </a:rPr>
                        <a:t>Atividade organizadas de modo a permitir o movimento das crianças, nos diferentes espaços da escola.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lphaLcParenR"/>
                        <a:tabLst>
                          <a:tab pos="457200" algn="l"/>
                        </a:tabLst>
                      </a:pPr>
                      <a:r>
                        <a:rPr lang="pt-BR" sz="1000" dirty="0">
                          <a:effectLst/>
                        </a:rPr>
                        <a:t>Atividades que ensinam as crianças a cuidarem de si mesmas e do próprio corpo.</a:t>
                      </a:r>
                      <a:endParaRPr lang="pt-B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000" dirty="0">
                          <a:effectLst/>
                        </a:rPr>
                        <a:t>2.1.1 No mínimo duas atividades na rotina com alternância de movimento.</a:t>
                      </a:r>
                      <a:endParaRPr lang="pt-B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Retângulo 11"/>
          <p:cNvSpPr/>
          <p:nvPr/>
        </p:nvSpPr>
        <p:spPr>
          <a:xfrm>
            <a:off x="1274078" y="3300800"/>
            <a:ext cx="11397424" cy="289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 cumprimento a meta 2.1.1 anexamos imagens de atividades de psicomotricidade realizadas durante o mês de </a:t>
            </a:r>
            <a:r>
              <a:rPr lang="pt-BR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Outubro</a:t>
            </a:r>
            <a:r>
              <a:rPr lang="pt-B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pt-B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83740" y="3954302"/>
            <a:ext cx="27258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 smtClean="0"/>
              <a:t>Circuito no parque externo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858849" y="3609112"/>
            <a:ext cx="17828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/>
              <a:t>.</a:t>
            </a:r>
            <a:endParaRPr lang="pt-BR" sz="12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7440227" y="3609112"/>
            <a:ext cx="1703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1200" dirty="0" smtClean="0"/>
          </a:p>
          <a:p>
            <a:r>
              <a:rPr lang="pt-BR" sz="1200" dirty="0" smtClean="0"/>
              <a:t> </a:t>
            </a:r>
            <a:endParaRPr lang="pt-BR" sz="1200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9238503" y="3954302"/>
            <a:ext cx="2091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/>
              <a:t>Corrida de cavalos no parque</a:t>
            </a:r>
            <a:endParaRPr lang="pt-BR" sz="1200" dirty="0"/>
          </a:p>
        </p:txBody>
      </p:sp>
      <p:sp>
        <p:nvSpPr>
          <p:cNvPr id="22" name="CaixaDeTexto 21"/>
          <p:cNvSpPr txBox="1"/>
          <p:nvPr/>
        </p:nvSpPr>
        <p:spPr>
          <a:xfrm>
            <a:off x="6185024" y="3954302"/>
            <a:ext cx="29589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Brincadeira de equilíbrio no parque</a:t>
            </a:r>
            <a:endParaRPr lang="pt-BR" sz="1200" dirty="0"/>
          </a:p>
        </p:txBody>
      </p:sp>
      <p:sp>
        <p:nvSpPr>
          <p:cNvPr id="28" name="CaixaDeTexto 27"/>
          <p:cNvSpPr txBox="1"/>
          <p:nvPr/>
        </p:nvSpPr>
        <p:spPr>
          <a:xfrm>
            <a:off x="3320041" y="3790691"/>
            <a:ext cx="2449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Atividade de cuidado/Escovando os dentes</a:t>
            </a:r>
            <a:endParaRPr lang="pt-BR" sz="1200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54" y="4371279"/>
            <a:ext cx="2484197" cy="1812186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6" r="16186"/>
          <a:stretch/>
        </p:blipFill>
        <p:spPr>
          <a:xfrm>
            <a:off x="6114596" y="4370956"/>
            <a:ext cx="2534605" cy="1782505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073" y="4397450"/>
            <a:ext cx="2589917" cy="1756011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723" y="4370956"/>
            <a:ext cx="2348943" cy="178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78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58097" y="265865"/>
            <a:ext cx="9144000" cy="327496"/>
          </a:xfrm>
        </p:spPr>
        <p:txBody>
          <a:bodyPr>
            <a:normAutofit fontScale="90000"/>
          </a:bodyPr>
          <a:lstStyle/>
          <a:p>
            <a:r>
              <a:rPr lang="pt-BR" sz="1600" b="1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Assistencial, Educacional e Cultural Vinde a Mim-ASSEVIM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pt-BR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40475" y="6215448"/>
            <a:ext cx="9144000" cy="642552"/>
          </a:xfrm>
        </p:spPr>
        <p:txBody>
          <a:bodyPr>
            <a:normAutofit fontScale="92500" lnSpcReduction="10000"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Guarin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João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Badin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50 – Jardim Morada do Sol – (19)3816-1637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Profa. Maria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Estella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Amstalden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3935 7879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/ Unidade 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Creche Prof.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Nízio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Vieira: (19) 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3935-8414 / Unidade 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Creche Profa. Francisca do Amaral: (19) 3835-4366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/  13346-530 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INDAIATUBA – SP – CNPJ 08.889.456/0001-66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sz="800" dirty="0"/>
          </a:p>
        </p:txBody>
      </p:sp>
      <p:pic>
        <p:nvPicPr>
          <p:cNvPr id="4" name="Imagem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529" y="383212"/>
            <a:ext cx="781050" cy="742950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7" name="Retângulo 6"/>
          <p:cNvSpPr/>
          <p:nvPr/>
        </p:nvSpPr>
        <p:spPr>
          <a:xfrm>
            <a:off x="628072" y="1358093"/>
            <a:ext cx="6096000" cy="85151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800"/>
              </a:spcAft>
            </a:pPr>
            <a:r>
              <a:rPr lang="pt-B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METAS DE ATENDIMENTO</a:t>
            </a:r>
          </a:p>
          <a:p>
            <a:pPr>
              <a:spcAft>
                <a:spcPts val="800"/>
              </a:spcAft>
            </a:pPr>
            <a:r>
              <a:rPr lang="pt-B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OBJETIVO I: Formação Integral das Crianças</a:t>
            </a:r>
          </a:p>
          <a:p>
            <a:pPr>
              <a:spcAft>
                <a:spcPts val="800"/>
              </a:spcAft>
            </a:pPr>
            <a:r>
              <a:rPr lang="pt-B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Possibilitar o exercício de escolhas.</a:t>
            </a:r>
            <a:endParaRPr lang="pt-B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9713624"/>
              </p:ext>
            </p:extLst>
          </p:nvPr>
        </p:nvGraphicFramePr>
        <p:xfrm>
          <a:off x="646543" y="2209608"/>
          <a:ext cx="7647712" cy="7900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48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4283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Indicadores de Qualidade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>
                          <a:effectLst/>
                        </a:rPr>
                        <a:t>Metas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000" dirty="0">
                          <a:effectLst/>
                        </a:rPr>
                        <a:t>3.1 Rotina diária: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lphaLcParenR"/>
                        <a:tabLst>
                          <a:tab pos="457200" algn="l"/>
                        </a:tabLst>
                      </a:pPr>
                      <a:r>
                        <a:rPr lang="pt-BR" sz="1000" dirty="0">
                          <a:effectLst/>
                        </a:rPr>
                        <a:t>Atividades organizadas de modo a permitir a escolha de brincadeiras, brinquedos e materiais.</a:t>
                      </a:r>
                      <a:endParaRPr lang="pt-B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000" dirty="0">
                          <a:effectLst/>
                        </a:rPr>
                        <a:t>3.1.1 No mínimo duas atividades permanentes na rotina.</a:t>
                      </a:r>
                      <a:endParaRPr lang="pt-B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Retângulo 8"/>
          <p:cNvSpPr/>
          <p:nvPr/>
        </p:nvSpPr>
        <p:spPr>
          <a:xfrm>
            <a:off x="628072" y="3011284"/>
            <a:ext cx="7687792" cy="487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 cumprimento a meta 3.1.1 anexamos imagens de atividades que possibilitaram a escolha das crianças, de brinquedos, brincadeiras, livros, e materiais para atividades.</a:t>
            </a:r>
            <a:endParaRPr lang="pt-B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 flipH="1">
            <a:off x="492639" y="3309956"/>
            <a:ext cx="2095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1200" dirty="0" smtClean="0"/>
          </a:p>
          <a:p>
            <a:pPr algn="ctr"/>
            <a:r>
              <a:rPr lang="pt-BR" sz="1200" dirty="0" smtClean="0"/>
              <a:t>Escolha e separação de brinquedos </a:t>
            </a:r>
            <a:endParaRPr lang="pt-BR" sz="1200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3723000" y="3494363"/>
            <a:ext cx="1816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/>
              <a:t>Escolhas de materiais para pintura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6633013" y="3309697"/>
            <a:ext cx="1908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/>
              <a:t>Atividade de rotina/Visualizando folhetos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9635147" y="3309956"/>
            <a:ext cx="1920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/>
              <a:t>Atividade de rotina/Dinâmica em roda de conversa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25"/>
          <a:stretch/>
        </p:blipFill>
        <p:spPr>
          <a:xfrm>
            <a:off x="314429" y="4101845"/>
            <a:ext cx="2452091" cy="214054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9" r="17627"/>
          <a:stretch/>
        </p:blipFill>
        <p:spPr>
          <a:xfrm>
            <a:off x="3291409" y="4101845"/>
            <a:ext cx="2486275" cy="2140542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" t="-163" r="-1734" b="26342"/>
          <a:stretch/>
        </p:blipFill>
        <p:spPr>
          <a:xfrm>
            <a:off x="6374881" y="4101845"/>
            <a:ext cx="2443235" cy="2140542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5" r="8980"/>
          <a:stretch/>
        </p:blipFill>
        <p:spPr>
          <a:xfrm>
            <a:off x="9415314" y="4101845"/>
            <a:ext cx="2360374" cy="214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52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58097" y="265865"/>
            <a:ext cx="9144000" cy="327496"/>
          </a:xfrm>
        </p:spPr>
        <p:txBody>
          <a:bodyPr>
            <a:normAutofit fontScale="90000"/>
          </a:bodyPr>
          <a:lstStyle/>
          <a:p>
            <a:r>
              <a:rPr lang="pt-BR" sz="1600" b="1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Assistencial, Educacional e Cultural Vinde a Mim-ASSEVIM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pt-BR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08965" y="6234812"/>
            <a:ext cx="9144000" cy="642552"/>
          </a:xfrm>
        </p:spPr>
        <p:txBody>
          <a:bodyPr>
            <a:normAutofit fontScale="92500" lnSpcReduction="10000"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Guarin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João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Badin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50 – Jardim Morada do Sol – (19)3816-1637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Profa. Maria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Estella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Amstalden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3935 7879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/ Unidade 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Creche Prof.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Nízio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Vieira: (19) 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3935-8414 / Unidade 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Creche Profa. Francisca do Amaral: (19) 3835-4366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/  13346-530 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INDAIATUBA – SP – CNPJ 08.889.456/0001-66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sz="800" dirty="0"/>
          </a:p>
        </p:txBody>
      </p:sp>
      <p:pic>
        <p:nvPicPr>
          <p:cNvPr id="4" name="Imagem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529" y="383212"/>
            <a:ext cx="781050" cy="742950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5" name="Retângulo 4"/>
          <p:cNvSpPr/>
          <p:nvPr/>
        </p:nvSpPr>
        <p:spPr>
          <a:xfrm>
            <a:off x="628073" y="1243509"/>
            <a:ext cx="7536872" cy="851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pt-B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METAS DE ATENDIMENTO</a:t>
            </a:r>
          </a:p>
          <a:p>
            <a:pPr>
              <a:spcAft>
                <a:spcPts val="800"/>
              </a:spcAft>
            </a:pPr>
            <a:r>
              <a:rPr lang="pt-B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OBJETIVO II: Promoção da Aprendizagem</a:t>
            </a:r>
          </a:p>
          <a:p>
            <a:pPr>
              <a:spcAft>
                <a:spcPts val="800"/>
              </a:spcAft>
            </a:pPr>
            <a:r>
              <a:rPr lang="pt-B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Utilizar a metodologia de trabalho por Projetos Didáticos, sequências de atividades e atividades permanentes.</a:t>
            </a:r>
            <a:endParaRPr lang="pt-B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420972"/>
              </p:ext>
            </p:extLst>
          </p:nvPr>
        </p:nvGraphicFramePr>
        <p:xfrm>
          <a:off x="723206" y="2095024"/>
          <a:ext cx="8660939" cy="699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2021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74072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5756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Indicadores de Qualidade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>
                          <a:effectLst/>
                        </a:rPr>
                        <a:t>Metas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2817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1.1 Elaboração de Projetos Didáticos por turma, de temas de interesse das crianças.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1.1.1 No mínimo um projeto didático por semestre, por turma.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Retângulo 9"/>
          <p:cNvSpPr/>
          <p:nvPr/>
        </p:nvSpPr>
        <p:spPr>
          <a:xfrm>
            <a:off x="666191" y="2728898"/>
            <a:ext cx="8731602" cy="685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 cumprimento a meta 1.1.1   - OS Projetos Didáticos que foram elaborados para serem aplicados com as turmas no ano letivo de 2019 são elencados em Projeto Valores, Projeto Artes, Projeto Som e Movimento, Projeto Leitura, Projeto Alimentação Saudável, Projeto Autonomia e Identidade e Projeto Fazenda.  Cada um destes projetos foi elaborado com aplicação para as diferentes faixas etárias.</a:t>
            </a:r>
            <a:endParaRPr lang="pt-B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2081772" y="3415139"/>
            <a:ext cx="5860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Projeto alimentação Saudável-Pirâmide Alimentar/Hortaliças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3437872" y="4010922"/>
            <a:ext cx="31478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Visualizando as hortaliças colhidas</a:t>
            </a:r>
            <a:endParaRPr lang="pt-BR" sz="1200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6480965" y="4017884"/>
            <a:ext cx="30523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Procurando alimentos saudáveis</a:t>
            </a:r>
            <a:endParaRPr lang="pt-BR" sz="1200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365554" y="4003960"/>
            <a:ext cx="30868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Visualização da Pirâmide alimentar</a:t>
            </a:r>
            <a:endParaRPr lang="pt-BR" sz="1200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9564638" y="4015914"/>
            <a:ext cx="2726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Culinária com a nutricionista</a:t>
            </a:r>
            <a:endParaRPr lang="pt-BR" sz="1200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2"/>
          <a:stretch/>
        </p:blipFill>
        <p:spPr>
          <a:xfrm rot="10800000">
            <a:off x="6280579" y="4403245"/>
            <a:ext cx="2662699" cy="1625501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697" y="4407424"/>
            <a:ext cx="2648352" cy="162132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02" y="4404731"/>
            <a:ext cx="2652214" cy="1620310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907"/>
          <a:stretch/>
        </p:blipFill>
        <p:spPr>
          <a:xfrm>
            <a:off x="3232335" y="4403245"/>
            <a:ext cx="2724177" cy="162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81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58097" y="265865"/>
            <a:ext cx="9144000" cy="327496"/>
          </a:xfrm>
        </p:spPr>
        <p:txBody>
          <a:bodyPr>
            <a:normAutofit fontScale="90000"/>
          </a:bodyPr>
          <a:lstStyle/>
          <a:p>
            <a:r>
              <a:rPr lang="pt-BR" sz="1600" b="1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Assistencial, Educacional e Cultural Vinde a Mim-ASSEVIM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pt-BR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52429" y="6147389"/>
            <a:ext cx="9144000" cy="642552"/>
          </a:xfrm>
        </p:spPr>
        <p:txBody>
          <a:bodyPr>
            <a:normAutofit fontScale="92500" lnSpcReduction="10000"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Guarin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João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Badin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50 – Jardim Morada do Sol – (19)3816-1637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Profa. Maria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Estella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Amstalden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3935 7879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/ Unidade 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Creche Prof.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Nízio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Vieira: (19) 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3935-8414 / Unidade 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Creche Profa. Francisca do Amaral: (19) 3835-4366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/  13346-530 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INDAIATUBA – SP – CNPJ 08.889.456/0001-66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sz="800" dirty="0"/>
          </a:p>
        </p:txBody>
      </p:sp>
      <p:pic>
        <p:nvPicPr>
          <p:cNvPr id="4" name="Imagem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529" y="383212"/>
            <a:ext cx="781050" cy="742950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6" name="CaixaDeTexto 5"/>
          <p:cNvSpPr txBox="1"/>
          <p:nvPr/>
        </p:nvSpPr>
        <p:spPr>
          <a:xfrm>
            <a:off x="-642131" y="1186256"/>
            <a:ext cx="4389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Projeto Leitura </a:t>
            </a:r>
          </a:p>
          <a:p>
            <a:pPr algn="ctr"/>
            <a:r>
              <a:rPr lang="pt-BR" dirty="0" smtClean="0"/>
              <a:t> Além da Imaginação</a:t>
            </a:r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2779493" y="1232831"/>
            <a:ext cx="4051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Projeto Som e</a:t>
            </a:r>
          </a:p>
          <a:p>
            <a:pPr algn="ctr"/>
            <a:r>
              <a:rPr lang="pt-BR" dirty="0" smtClean="0"/>
              <a:t> Movimento</a:t>
            </a: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564789" y="1906403"/>
            <a:ext cx="29816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err="1" smtClean="0"/>
              <a:t>Contação</a:t>
            </a:r>
            <a:r>
              <a:rPr lang="pt-BR" sz="1200" dirty="0" smtClean="0"/>
              <a:t> de história no pátio</a:t>
            </a:r>
            <a:endParaRPr lang="pt-BR" sz="1200" dirty="0"/>
          </a:p>
        </p:txBody>
      </p:sp>
      <p:sp>
        <p:nvSpPr>
          <p:cNvPr id="8" name="CaixaDeTexto 7"/>
          <p:cNvSpPr txBox="1"/>
          <p:nvPr/>
        </p:nvSpPr>
        <p:spPr>
          <a:xfrm flipH="1">
            <a:off x="41003" y="4035781"/>
            <a:ext cx="30952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/>
              <a:t>Visualização de livros </a:t>
            </a:r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3491060" y="1879162"/>
            <a:ext cx="2397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 Oficina de música com o professor</a:t>
            </a:r>
            <a:endParaRPr lang="pt-BR" sz="1200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3682058" y="4033831"/>
            <a:ext cx="2873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Imitando os sons dos animais </a:t>
            </a:r>
            <a:endParaRPr lang="pt-BR" dirty="0"/>
          </a:p>
        </p:txBody>
      </p:sp>
      <p:sp>
        <p:nvSpPr>
          <p:cNvPr id="22" name="CaixaDeTexto 21"/>
          <p:cNvSpPr txBox="1"/>
          <p:nvPr/>
        </p:nvSpPr>
        <p:spPr>
          <a:xfrm>
            <a:off x="5269785" y="1281116"/>
            <a:ext cx="4698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Projeto Valores </a:t>
            </a:r>
          </a:p>
          <a:p>
            <a:pPr algn="ctr"/>
            <a:r>
              <a:rPr lang="pt-BR" dirty="0" smtClean="0"/>
              <a:t> </a:t>
            </a:r>
            <a:endParaRPr lang="pt-BR" dirty="0"/>
          </a:p>
        </p:txBody>
      </p:sp>
      <p:sp>
        <p:nvSpPr>
          <p:cNvPr id="26" name="CaixaDeTexto 25"/>
          <p:cNvSpPr txBox="1"/>
          <p:nvPr/>
        </p:nvSpPr>
        <p:spPr>
          <a:xfrm>
            <a:off x="9400206" y="3994973"/>
            <a:ext cx="2623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Mistura das cores/ Pintando balões com as mãos</a:t>
            </a:r>
            <a:endParaRPr lang="pt-BR" sz="1200" dirty="0"/>
          </a:p>
        </p:txBody>
      </p:sp>
      <p:sp>
        <p:nvSpPr>
          <p:cNvPr id="27" name="CaixaDeTexto 26"/>
          <p:cNvSpPr txBox="1"/>
          <p:nvPr/>
        </p:nvSpPr>
        <p:spPr>
          <a:xfrm>
            <a:off x="9708770" y="1879162"/>
            <a:ext cx="28411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Pintura com esponjado</a:t>
            </a:r>
            <a:endParaRPr lang="pt-BR" sz="1200" dirty="0"/>
          </a:p>
        </p:txBody>
      </p:sp>
      <p:sp>
        <p:nvSpPr>
          <p:cNvPr id="28" name="CaixaDeTexto 27"/>
          <p:cNvSpPr txBox="1"/>
          <p:nvPr/>
        </p:nvSpPr>
        <p:spPr>
          <a:xfrm>
            <a:off x="8994753" y="1262049"/>
            <a:ext cx="3295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Projeto Expressão </a:t>
            </a:r>
          </a:p>
          <a:p>
            <a:pPr algn="ctr"/>
            <a:r>
              <a:rPr lang="pt-BR" dirty="0" smtClean="0"/>
              <a:t>e Arte</a:t>
            </a:r>
            <a:endParaRPr lang="pt-BR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6321822" y="1836691"/>
            <a:ext cx="26149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/>
              <a:t>Aniversariantes do mês</a:t>
            </a:r>
            <a:endParaRPr lang="pt-BR" sz="1200" dirty="0"/>
          </a:p>
        </p:txBody>
      </p:sp>
      <p:sp>
        <p:nvSpPr>
          <p:cNvPr id="25" name="CaixaDeTexto 24"/>
          <p:cNvSpPr txBox="1"/>
          <p:nvPr/>
        </p:nvSpPr>
        <p:spPr>
          <a:xfrm>
            <a:off x="6299517" y="4035781"/>
            <a:ext cx="25609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/>
              <a:t>Tema do mês/Alegria</a:t>
            </a:r>
            <a:endParaRPr lang="pt-BR" sz="1200" dirty="0"/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6"/>
          <a:stretch/>
        </p:blipFill>
        <p:spPr>
          <a:xfrm>
            <a:off x="280383" y="4399784"/>
            <a:ext cx="2723936" cy="171592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83" y="2265468"/>
            <a:ext cx="2723937" cy="1654116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8"/>
          <a:stretch/>
        </p:blipFill>
        <p:spPr>
          <a:xfrm>
            <a:off x="3383678" y="2232824"/>
            <a:ext cx="2611813" cy="1673262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1" r="2106"/>
          <a:stretch/>
        </p:blipFill>
        <p:spPr>
          <a:xfrm>
            <a:off x="3383677" y="4439046"/>
            <a:ext cx="2611813" cy="1708343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197" r="2663" b="-197"/>
          <a:stretch/>
        </p:blipFill>
        <p:spPr>
          <a:xfrm>
            <a:off x="9330796" y="4422055"/>
            <a:ext cx="2583039" cy="1675146"/>
          </a:xfrm>
          <a:prstGeom prst="rect">
            <a:avLst/>
          </a:prstGeom>
        </p:spPr>
      </p:pic>
      <p:pic>
        <p:nvPicPr>
          <p:cNvPr id="30" name="Imagem 2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3"/>
          <a:stretch/>
        </p:blipFill>
        <p:spPr>
          <a:xfrm>
            <a:off x="9330796" y="2246322"/>
            <a:ext cx="2583037" cy="1656827"/>
          </a:xfrm>
          <a:prstGeom prst="rect">
            <a:avLst/>
          </a:prstGeom>
        </p:spPr>
      </p:pic>
      <p:pic>
        <p:nvPicPr>
          <p:cNvPr id="32" name="Imagem 3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97"/>
          <a:stretch/>
        </p:blipFill>
        <p:spPr>
          <a:xfrm>
            <a:off x="6427655" y="4425821"/>
            <a:ext cx="2470976" cy="167138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829" y="2255758"/>
            <a:ext cx="2432802" cy="165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65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826703" y="1340560"/>
            <a:ext cx="5749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            Atividades da Semana da Criança</a:t>
            </a:r>
            <a:endParaRPr lang="pt-BR" dirty="0"/>
          </a:p>
        </p:txBody>
      </p:sp>
      <p:pic>
        <p:nvPicPr>
          <p:cNvPr id="8" name="Imagem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392" y="566091"/>
            <a:ext cx="781050" cy="742950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9" name="Retângulo 8"/>
          <p:cNvSpPr/>
          <p:nvPr/>
        </p:nvSpPr>
        <p:spPr>
          <a:xfrm>
            <a:off x="2222695" y="196949"/>
            <a:ext cx="7821637" cy="337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Assistencial, Educacional e Cultural Vinde a </a:t>
            </a:r>
            <a:r>
              <a:rPr lang="pt-BR" sz="1600" b="1" cap="all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Mim-ASSEVIM</a:t>
            </a:r>
            <a:endParaRPr lang="pt-BR" sz="1600" dirty="0"/>
          </a:p>
        </p:txBody>
      </p:sp>
      <p:sp>
        <p:nvSpPr>
          <p:cNvPr id="11" name="Retângulo 10"/>
          <p:cNvSpPr/>
          <p:nvPr/>
        </p:nvSpPr>
        <p:spPr>
          <a:xfrm>
            <a:off x="3048000" y="6006905"/>
            <a:ext cx="609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</a:t>
            </a:r>
            <a:r>
              <a:rPr lang="pt-BR" sz="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Guarin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João </a:t>
            </a:r>
            <a:r>
              <a:rPr lang="pt-BR" sz="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Badin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50 – Jardim Morada do Sol – (19)3816-1637</a:t>
            </a:r>
          </a:p>
          <a:p>
            <a:pPr algn="ctr">
              <a:lnSpc>
                <a:spcPct val="150000"/>
              </a:lnSpc>
            </a:pP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</a:t>
            </a:r>
            <a:r>
              <a:rPr lang="pt-BR" sz="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Profa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Maria </a:t>
            </a:r>
            <a:r>
              <a:rPr lang="pt-BR" sz="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Estella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Amstalden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3935 7879. / Unidade Creche Prof. </a:t>
            </a:r>
            <a:r>
              <a:rPr lang="pt-BR" sz="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Nízio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Vieira: (19) 3935-8414 / Unidade Creche </a:t>
            </a:r>
            <a:r>
              <a:rPr lang="pt-BR" sz="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Profa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Francisca do Amaral: (19) 3835-4366</a:t>
            </a:r>
          </a:p>
          <a:p>
            <a:pPr algn="ctr">
              <a:lnSpc>
                <a:spcPct val="150000"/>
              </a:lnSpc>
            </a:pP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17/07/2007.  /  13346-530 – INDAIATUBA – SP – CNPJ 08.889.456/0001-66.</a:t>
            </a:r>
            <a:endParaRPr lang="pt-BR" sz="8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50" y="1959826"/>
            <a:ext cx="2397627" cy="179822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119" y="1972888"/>
            <a:ext cx="2501870" cy="1798220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9" r="7206"/>
          <a:stretch/>
        </p:blipFill>
        <p:spPr>
          <a:xfrm>
            <a:off x="6248119" y="1972888"/>
            <a:ext cx="2464139" cy="1798220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1959826"/>
            <a:ext cx="2635518" cy="1798220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4" t="-788" r="11197" b="788"/>
          <a:stretch/>
        </p:blipFill>
        <p:spPr>
          <a:xfrm>
            <a:off x="370749" y="4070013"/>
            <a:ext cx="2397628" cy="1813315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119" y="4070013"/>
            <a:ext cx="2501870" cy="1813315"/>
          </a:xfrm>
          <a:prstGeom prst="rect">
            <a:avLst/>
          </a:prstGeom>
        </p:spPr>
      </p:pic>
      <p:pic>
        <p:nvPicPr>
          <p:cNvPr id="27" name="Imagem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4020505"/>
            <a:ext cx="2635519" cy="1844671"/>
          </a:xfrm>
          <a:prstGeom prst="rect">
            <a:avLst/>
          </a:prstGeom>
        </p:spPr>
      </p:pic>
      <p:pic>
        <p:nvPicPr>
          <p:cNvPr id="28" name="Imagem 2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5" b="12845"/>
          <a:stretch/>
        </p:blipFill>
        <p:spPr>
          <a:xfrm>
            <a:off x="6248118" y="4016346"/>
            <a:ext cx="2464140" cy="184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7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11476</TotalTime>
  <Words>5313</Words>
  <Application>Microsoft Office PowerPoint</Application>
  <PresentationFormat>Widescreen</PresentationFormat>
  <Paragraphs>439</Paragraphs>
  <Slides>33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Times New Roman</vt:lpstr>
      <vt:lpstr>Tema do Office</vt:lpstr>
      <vt:lpstr>Associação Assistencial, Educacional e Cultural Vinde a Mim-ASSEVIM </vt:lpstr>
      <vt:lpstr>Associação Assistencial, Educacional e Cultural Vinde a Mim-ASSEVIM </vt:lpstr>
      <vt:lpstr>Associação Assistencial, Educacional e Cultural Vinde a Mim-ASSEVIM </vt:lpstr>
      <vt:lpstr>Associação Assistencial, Educacional e Cultural Vinde a Mim-ASSEVIM </vt:lpstr>
      <vt:lpstr>Associação Assistencial, Educacional e Cultural Vinde a Mim-ASSEVIM </vt:lpstr>
      <vt:lpstr>Associação Assistencial, Educacional e Cultural Vinde a Mim-ASSEVIM </vt:lpstr>
      <vt:lpstr>Associação Assistencial, Educacional e Cultural Vinde a Mim-ASSEVIM </vt:lpstr>
      <vt:lpstr>Associação Assistencial, Educacional e Cultural Vinde a Mim-ASSEVIM </vt:lpstr>
      <vt:lpstr>Apresentação do PowerPoint</vt:lpstr>
      <vt:lpstr>Apresentação do PowerPoint</vt:lpstr>
      <vt:lpstr>Apresentação do PowerPoint</vt:lpstr>
      <vt:lpstr>Associação Assistencial, Educacional e Cultural Vinde a Mim-ASSEVIM </vt:lpstr>
      <vt:lpstr>Associação Assistencial, Educacional e Cultural Vinde a Mim-ASSEVIM </vt:lpstr>
      <vt:lpstr>Associação Assistencial, Educacional e Cultural Vinde a Mim-ASSEVIM </vt:lpstr>
      <vt:lpstr>Associação Assistencial, Educacional e Cultural Vinde a Mim-ASSEVIM </vt:lpstr>
      <vt:lpstr>Associação Assistencial, Educacional e Cultural Vinde a Mim-ASSEVIM </vt:lpstr>
      <vt:lpstr>Associação Assistencial, Educacional e Cultural Vinde a Mim-ASSEVIM </vt:lpstr>
      <vt:lpstr>Associação Assistencial, Educacional e Cultural Vinde a Mim-ASSEVIM </vt:lpstr>
      <vt:lpstr>Associação Assistencial, Educacional e Cultural Vinde a Mim-ASSEVIM </vt:lpstr>
      <vt:lpstr>Associação Assistencial, Educacional e Cultural Vinde a Mim-ASSEVIM </vt:lpstr>
      <vt:lpstr>Associação Assistencial, Educacional e Cultural Vinde a Mim-ASSEVIM </vt:lpstr>
      <vt:lpstr>Associação Assistencial, Educacional e Cultural Vinde a Mim-ASSEVIM </vt:lpstr>
      <vt:lpstr>Associação Assistencial, Educacional e Cultural Vinde a Mim-ASSEVIM </vt:lpstr>
      <vt:lpstr>Associação Assistencial, Educacional e Cultural Vinde a Mim-ASSEVIM </vt:lpstr>
      <vt:lpstr>Associação Assistencial, Educacional e Cultural Vinde a Mim-ASSEVIM </vt:lpstr>
      <vt:lpstr>Associação Assistencial, Educacional e Cultural Vinde a Mim-ASSEVIM </vt:lpstr>
      <vt:lpstr>Associação Assistencial, Educacional e Cultural Vinde a Mim-ASSEVIM </vt:lpstr>
      <vt:lpstr>Associação Assistencial, Educacional e Cultural Vinde a Mim-ASSEVIM </vt:lpstr>
      <vt:lpstr>Associação Assistencial, Educacional e Cultural Vinde a Mim-ASSEVIM </vt:lpstr>
      <vt:lpstr>Apresentação do PowerPoint</vt:lpstr>
      <vt:lpstr>Associação Assistencial, Educacional e Cultural Vinde a Mim-ASSEVIM </vt:lpstr>
      <vt:lpstr>Associação Assistencial, Educacional e Cultural Vinde a Mim-ASSEVIM </vt:lpstr>
      <vt:lpstr>Associação Assistencial, Educacional e Cultural Vinde a Mim-ASSEVIM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Educação</dc:creator>
  <cp:lastModifiedBy>Educação</cp:lastModifiedBy>
  <cp:revision>612</cp:revision>
  <cp:lastPrinted>2019-11-12T09:47:43Z</cp:lastPrinted>
  <dcterms:created xsi:type="dcterms:W3CDTF">2019-03-07T18:57:28Z</dcterms:created>
  <dcterms:modified xsi:type="dcterms:W3CDTF">2019-11-12T17:46:31Z</dcterms:modified>
</cp:coreProperties>
</file>